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56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846" autoAdjust="0"/>
  </p:normalViewPr>
  <p:slideViewPr>
    <p:cSldViewPr>
      <p:cViewPr>
        <p:scale>
          <a:sx n="85" d="100"/>
          <a:sy n="85" d="100"/>
        </p:scale>
        <p:origin x="-7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C77B4-ACA6-3441-B4D5-968554290398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93547-9C92-214E-AA59-BD035DF174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488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dirty="0" smtClean="0"/>
              <a:t>Seattle</a:t>
            </a:r>
            <a:r>
              <a:rPr lang="en-GB" baseline="0" dirty="0" smtClean="0"/>
              <a:t> aims: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Advocacy, policy and communications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Capacity building and training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Mapping, data collection and monitoring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Research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MICS=multiple indicator cluster survey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SARA=service availability and readiness assessment</a:t>
            </a:r>
          </a:p>
          <a:p>
            <a:r>
              <a:rPr lang="en-GB" dirty="0" smtClean="0"/>
              <a:t>EMIS=education management education system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Definitions to</a:t>
            </a:r>
            <a:r>
              <a:rPr lang="en-GB" baseline="0" dirty="0" smtClean="0"/>
              <a:t> be further defined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Better comms central to all the</a:t>
            </a:r>
            <a:r>
              <a:rPr lang="en-GB" baseline="0" dirty="0" smtClean="0"/>
              <a:t> above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1" dirty="0" smtClean="0"/>
              <a:t>3. Broadening common knowledge of  and support for WASH/NTDs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1" dirty="0" smtClean="0"/>
              <a:t>4. Strengthening the evidence base</a:t>
            </a:r>
            <a:r>
              <a:rPr lang="en-GB" sz="1200" i="1" baseline="0" dirty="0" smtClean="0"/>
              <a:t> </a:t>
            </a:r>
            <a:r>
              <a:rPr lang="en-GB" sz="1200" i="1" dirty="0" smtClean="0"/>
              <a:t>for collaboration between the WASH and NTDs sectors </a:t>
            </a:r>
          </a:p>
          <a:p>
            <a:r>
              <a:rPr lang="en-GB" dirty="0" smtClean="0"/>
              <a:t>*to be defined through</a:t>
            </a:r>
            <a:r>
              <a:rPr lang="en-GB" baseline="0" dirty="0" smtClean="0"/>
              <a:t> </a:t>
            </a:r>
            <a:r>
              <a:rPr lang="en-GB" baseline="0" dirty="0" err="1" smtClean="0"/>
              <a:t>investgation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593547-9C92-214E-AA59-BD035DF174E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952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7770C-11C4-44E2-B157-AD479DE66D7B}" type="datetimeFigureOut">
              <a:rPr lang="en-GB" smtClean="0"/>
              <a:pPr/>
              <a:t>29/09/2014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4CF2E-BED6-4664-83D7-40D4D33CD65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71600" y="1738921"/>
            <a:ext cx="791725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European Roundtable on WASH and NTDs </a:t>
            </a:r>
          </a:p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(London, 18-19</a:t>
            </a:r>
            <a:r>
              <a:rPr lang="en-GB" sz="3000" b="1" baseline="300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September 2014)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5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Alexandra Chitty,</a:t>
            </a:r>
          </a:p>
          <a:p>
            <a:r>
              <a:rPr lang="en-GB" sz="25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SHARE Research Consortium</a:t>
            </a:r>
            <a:endParaRPr lang="en-GB" sz="25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endParaRPr lang="en-GB" sz="3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3000" dirty="0" smtClean="0"/>
              <a:t> </a:t>
            </a:r>
            <a:endParaRPr lang="en-GB" sz="30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19672" y="389557"/>
            <a:ext cx="73077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sz="2600" dirty="0"/>
          </a:p>
          <a:p>
            <a:pPr marL="1428750" lvl="2" indent="-51435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84685" y="260648"/>
            <a:ext cx="759582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/>
              <a:t>3. </a:t>
            </a:r>
            <a:r>
              <a:rPr lang="en-GB" sz="2800" i="1" dirty="0"/>
              <a:t>Broadening common </a:t>
            </a:r>
            <a:r>
              <a:rPr lang="en-GB" sz="2800" i="1" dirty="0" smtClean="0"/>
              <a:t>knowledge of  and support for WASH/NTDs </a:t>
            </a:r>
            <a:endParaRPr lang="en-GB" sz="2800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Training materials created and best practice shared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Use </a:t>
            </a:r>
            <a:r>
              <a:rPr lang="en-GB" sz="2600" dirty="0"/>
              <a:t>of joint planning tools </a:t>
            </a:r>
            <a:r>
              <a:rPr lang="en-GB" sz="2600" dirty="0" smtClean="0"/>
              <a:t>scaled-up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E.g. Trachoma F&amp;E guide &amp; NTDs WASH Manual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WASH/NTD messages included in national curricula</a:t>
            </a:r>
            <a:endParaRPr lang="en-GB" sz="26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400" dirty="0"/>
          </a:p>
          <a:p>
            <a:pPr lvl="0"/>
            <a:r>
              <a:rPr lang="en-GB" sz="2800" i="1" dirty="0"/>
              <a:t>4. </a:t>
            </a:r>
            <a:r>
              <a:rPr lang="en-GB" sz="2800" i="1" dirty="0" smtClean="0"/>
              <a:t>Strengthening the evidence base for collaboration between the WASH and NTDs sectors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Evidence base of impact of WASH on NTD control and MDA strengthened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Operational research expanded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dirty="0" smtClean="0"/>
              <a:t>WASH/NTD research collated in an online repository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295021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56183" y="188640"/>
            <a:ext cx="7308305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What does this mean for you?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Launch of NNN WASH Working Group to build on this momentum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 Actions identified for the NNN </a:t>
            </a:r>
            <a:r>
              <a:rPr lang="en-GB" sz="2800" smtClean="0">
                <a:latin typeface="Arial" pitchFamily="34" charset="0"/>
                <a:cs typeface="Arial" pitchFamily="34" charset="0"/>
              </a:rPr>
              <a:t>WASH group:</a:t>
            </a: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/>
              <a:t>Scaling </a:t>
            </a:r>
            <a:r>
              <a:rPr lang="en-GB" sz="2800" dirty="0"/>
              <a:t>up the use of joint planning </a:t>
            </a:r>
            <a:r>
              <a:rPr lang="en-GB" sz="2800" dirty="0" smtClean="0"/>
              <a:t>tools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/>
              <a:t>Investigating/creating </a:t>
            </a:r>
            <a:r>
              <a:rPr lang="en-GB" sz="2800" dirty="0"/>
              <a:t>high-level repositories for WASH/NTDs </a:t>
            </a:r>
            <a:r>
              <a:rPr lang="en-GB" sz="2800" dirty="0" smtClean="0"/>
              <a:t>research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/>
              <a:t>Revisiting the indicators identified and determining which </a:t>
            </a:r>
            <a:r>
              <a:rPr lang="en-GB" sz="2800" dirty="0"/>
              <a:t>WASH indicators should be used in NTD </a:t>
            </a:r>
            <a:r>
              <a:rPr lang="en-GB" sz="2800" dirty="0" smtClean="0"/>
              <a:t>programmes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/>
              <a:t>Establishing </a:t>
            </a:r>
            <a:r>
              <a:rPr lang="en-GB" sz="2800" dirty="0"/>
              <a:t>a united WASH voice within the Uniting to Combat NTDs </a:t>
            </a:r>
            <a:r>
              <a:rPr lang="en-GB" sz="2800" dirty="0" smtClean="0"/>
              <a:t>coalition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04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51720" y="2348880"/>
            <a:ext cx="57961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Any questions?</a:t>
            </a: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04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5" y="332657"/>
            <a:ext cx="709177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Background to the Roundtable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Advance progress made since 2012 Seattle Roundtable which envisaged: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i="1" dirty="0" smtClean="0"/>
              <a:t>Disease-free </a:t>
            </a:r>
            <a:r>
              <a:rPr lang="en-GB" sz="2800" i="1" dirty="0"/>
              <a:t>communities that have adequate and equitable access to water and </a:t>
            </a:r>
            <a:r>
              <a:rPr lang="en-GB" sz="2800" i="1" dirty="0" smtClean="0"/>
              <a:t>sanitation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8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itchFamily="34" charset="0"/>
                <a:cs typeface="Arial" pitchFamily="34" charset="0"/>
              </a:rPr>
              <a:t>Progress since Seattle: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Systematic </a:t>
            </a:r>
            <a:r>
              <a:rPr lang="en-GB" sz="2800" dirty="0" smtClean="0"/>
              <a:t>reviews on WASH and NTDs</a:t>
            </a:r>
            <a:endParaRPr lang="en-GB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Global Trachoma Mapping </a:t>
            </a:r>
            <a:r>
              <a:rPr lang="en-GB" sz="2800" dirty="0" smtClean="0"/>
              <a:t>Project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E-course on WASH and NTDs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Manual on NTDS for WASH programmers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35695" y="332657"/>
            <a:ext cx="709177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Scope of the European Roundtable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Goal of European Roundtable: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Significantly </a:t>
            </a:r>
            <a:r>
              <a:rPr lang="en-GB" sz="2800" dirty="0"/>
              <a:t>p</a:t>
            </a:r>
            <a:r>
              <a:rPr lang="en-GB" sz="2800" dirty="0" smtClean="0"/>
              <a:t>rogress </a:t>
            </a:r>
            <a:r>
              <a:rPr lang="en-GB" sz="2800" dirty="0"/>
              <a:t>this collaboration, coordination and cooperation in the areas of mapping, data collection, monitoring and </a:t>
            </a:r>
            <a:r>
              <a:rPr lang="en-GB" sz="2800" dirty="0" smtClean="0"/>
              <a:t>research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Agree on concrete actions</a:t>
            </a:r>
          </a:p>
          <a:p>
            <a:pPr lvl="1"/>
            <a:endParaRPr lang="en-GB" sz="2800" dirty="0"/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Discussions on: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Core set of indicators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2 year work plan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5 year vision</a:t>
            </a:r>
            <a:endParaRPr lang="en-GB" sz="28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85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56183" y="332657"/>
            <a:ext cx="730830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Indicators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Discussed: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The value of existing WASH/NTD indicators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Gaps in current monitoring </a:t>
            </a:r>
            <a:r>
              <a:rPr lang="en-GB" sz="2800" dirty="0" smtClean="0"/>
              <a:t>mechanisms</a:t>
            </a:r>
            <a:endParaRPr lang="en-GB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What indicators might best fill these gaps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Consensus: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Current monitoring systems used by the WASH and NTDs sectors offer potential e.g. NTD monitoring as an indicator of the sustainability of WASH projects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We should use (better) and build on existing data e.g. DHS and MICS</a:t>
            </a:r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7942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475656" y="260648"/>
            <a:ext cx="766834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Sanitation: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Existing data to drive institutional change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Measure faecal contamination of community environments and vector control near latrines</a:t>
            </a:r>
            <a:endParaRPr lang="en-GB" sz="27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Water: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Measure the </a:t>
            </a:r>
            <a:r>
              <a:rPr lang="en-GB" sz="2700" b="1" dirty="0" smtClean="0"/>
              <a:t>quality</a:t>
            </a:r>
            <a:r>
              <a:rPr lang="en-GB" sz="2700" dirty="0" smtClean="0"/>
              <a:t>, </a:t>
            </a:r>
            <a:r>
              <a:rPr lang="en-GB" sz="2700" b="1" dirty="0" smtClean="0"/>
              <a:t>quantity</a:t>
            </a:r>
            <a:r>
              <a:rPr lang="en-GB" sz="2700" dirty="0" smtClean="0"/>
              <a:t> and </a:t>
            </a:r>
            <a:r>
              <a:rPr lang="en-GB" sz="2700" b="1" dirty="0" smtClean="0"/>
              <a:t>distance</a:t>
            </a:r>
            <a:r>
              <a:rPr lang="en-GB" sz="2700" dirty="0" smtClean="0"/>
              <a:t> to water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Indicators shouldn’t be confined to household settings – could include: schools, health facilities and mosques, via e.g. SARA or EMIS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Measure how water is used (e.g. for hygiene)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700" dirty="0" smtClean="0"/>
              <a:t>Possibility to collaborate with MMDP</a:t>
            </a:r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84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56183" y="389557"/>
            <a:ext cx="730830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Proposed hygiene</a:t>
            </a:r>
            <a:r>
              <a:rPr lang="en-GB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800" dirty="0" smtClean="0">
                <a:latin typeface="Arial" pitchFamily="34" charset="0"/>
                <a:cs typeface="Arial" pitchFamily="34" charset="0"/>
              </a:rPr>
              <a:t>indicators: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Proportion of people hand washing at key times with </a:t>
            </a:r>
            <a:r>
              <a:rPr lang="en-GB" sz="2800" dirty="0" smtClean="0"/>
              <a:t>soap/ash</a:t>
            </a:r>
            <a:endParaRPr lang="en-GB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Proportion of children with clean faces through proper washing 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Proportion </a:t>
            </a:r>
            <a:r>
              <a:rPr lang="en-GB" sz="2800" dirty="0"/>
              <a:t>of people regularly </a:t>
            </a:r>
            <a:r>
              <a:rPr lang="en-GB" sz="2800" dirty="0" smtClean="0"/>
              <a:t>practicing personal </a:t>
            </a:r>
            <a:r>
              <a:rPr lang="en-GB" sz="2800" dirty="0"/>
              <a:t>hygiene in non-surface water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Proportion of people who wear appropriate footwear </a:t>
            </a:r>
            <a:endParaRPr lang="en-GB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Proportion </a:t>
            </a:r>
            <a:r>
              <a:rPr lang="en-GB" sz="2800" dirty="0"/>
              <a:t>of compounds that are </a:t>
            </a:r>
            <a:r>
              <a:rPr lang="en-GB" sz="2800" dirty="0" smtClean="0"/>
              <a:t>clean</a:t>
            </a:r>
            <a:endParaRPr lang="en-GB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Proportion of people with sufficient knowledge about hygiene practices</a:t>
            </a:r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84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656183" y="389557"/>
            <a:ext cx="7308305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itchFamily="34" charset="0"/>
                <a:cs typeface="Arial" pitchFamily="34" charset="0"/>
              </a:rPr>
              <a:t>Main conclusions: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Arial" pitchFamily="34" charset="0"/>
                <a:cs typeface="Arial" pitchFamily="34" charset="0"/>
              </a:rPr>
              <a:t>Sometimes easier to frame indicators in terms of what we don’t want to see</a:t>
            </a:r>
          </a:p>
          <a:p>
            <a:pPr lvl="1"/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Arial" pitchFamily="34" charset="0"/>
                <a:cs typeface="Arial" pitchFamily="34" charset="0"/>
              </a:rPr>
              <a:t>Vital to increase knowledge/understanding of existing monitoring systems used by the WASH and NTDs sectors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Arial" pitchFamily="34" charset="0"/>
                <a:cs typeface="Arial" pitchFamily="34" charset="0"/>
              </a:rPr>
              <a:t>Available data should be better used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600" dirty="0" smtClean="0">
              <a:latin typeface="Arial" pitchFamily="34" charset="0"/>
              <a:cs typeface="Arial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4240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99593" y="389557"/>
            <a:ext cx="8064896" cy="6401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Work plan for WASH/NTD sectors</a:t>
            </a:r>
          </a:p>
          <a:p>
            <a:endParaRPr lang="en-GB" sz="30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GB" sz="2800" b="1" dirty="0" smtClean="0">
                <a:latin typeface="Arial" pitchFamily="34" charset="0"/>
                <a:cs typeface="Arial" pitchFamily="34" charset="0"/>
              </a:rPr>
              <a:t>What might success look like in 5 years?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Greater WASH/NTD collaboration globally leading to increased resourcing and support to countries and regions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Greater collaboration at the national level in terms of planning, resources and </a:t>
            </a:r>
            <a:r>
              <a:rPr lang="en-GB" sz="2800" dirty="0" smtClean="0"/>
              <a:t>monitoring: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/>
              <a:t>National </a:t>
            </a:r>
            <a:r>
              <a:rPr lang="en-GB" sz="2600" dirty="0" smtClean="0"/>
              <a:t>NTD plans/planning incorporating </a:t>
            </a:r>
            <a:r>
              <a:rPr lang="en-GB" sz="2600" dirty="0"/>
              <a:t>WASH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/>
              <a:t>Health information systems that collect joint indicators on WASH and NTDs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/>
              <a:t>Good projects on the ground and increased financing for </a:t>
            </a:r>
            <a:r>
              <a:rPr lang="en-GB" sz="2600" dirty="0" smtClean="0"/>
              <a:t>these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600" dirty="0" smtClean="0"/>
              <a:t>Increased success in control and elimination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948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1619672" cy="171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403648" y="389557"/>
            <a:ext cx="7523819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800" b="1" dirty="0" smtClean="0">
                <a:latin typeface="Arial" pitchFamily="34" charset="0"/>
                <a:cs typeface="Arial" pitchFamily="34" charset="0"/>
              </a:rPr>
              <a:t>What would 2 year action plan include?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600" i="1" dirty="0" smtClean="0"/>
              <a:t>Identifying opportunities for and developing joint indicators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WASH progress is included in the London Scorecard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Shared indicators established</a:t>
            </a:r>
            <a:endParaRPr lang="en-GB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NTD </a:t>
            </a:r>
            <a:r>
              <a:rPr lang="en-GB" sz="2400" dirty="0"/>
              <a:t>proxy </a:t>
            </a:r>
            <a:r>
              <a:rPr lang="en-GB" sz="2400" dirty="0" smtClean="0"/>
              <a:t>for measuring impact of WASH programmes established*</a:t>
            </a:r>
            <a:endParaRPr lang="en-GB" sz="24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WASH </a:t>
            </a:r>
            <a:r>
              <a:rPr lang="en-GB" sz="2400" dirty="0"/>
              <a:t>representation on relevant NTD technical advisory </a:t>
            </a:r>
            <a:r>
              <a:rPr lang="en-GB" sz="2400" dirty="0" smtClean="0"/>
              <a:t>committees and vice versa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endParaRPr lang="en-GB" sz="2400" dirty="0"/>
          </a:p>
          <a:p>
            <a:r>
              <a:rPr lang="en-GB" sz="2600" i="1" dirty="0"/>
              <a:t>2.    </a:t>
            </a:r>
            <a:r>
              <a:rPr lang="en-GB" sz="2600" i="1" dirty="0" smtClean="0"/>
              <a:t>Leveraging financing</a:t>
            </a:r>
            <a:endParaRPr lang="en-GB" sz="2600" i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D</a:t>
            </a:r>
            <a:r>
              <a:rPr lang="en-GB" sz="2400" dirty="0" smtClean="0"/>
              <a:t>onor coordination/advocacy increased</a:t>
            </a:r>
            <a:endParaRPr lang="en-GB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Use of multi-donor </a:t>
            </a:r>
            <a:r>
              <a:rPr lang="en-GB" sz="2400" dirty="0"/>
              <a:t>pooled </a:t>
            </a:r>
            <a:r>
              <a:rPr lang="en-GB" sz="2400" dirty="0" smtClean="0"/>
              <a:t>funds for financing joint interventions investigated/documented</a:t>
            </a:r>
            <a:endParaRPr lang="en-GB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WASH </a:t>
            </a:r>
            <a:r>
              <a:rPr lang="en-GB" sz="2400" dirty="0"/>
              <a:t>and NTDs on the SWA HLM agenda</a:t>
            </a:r>
          </a:p>
          <a:p>
            <a:pPr marL="1428750" lvl="2" indent="-514350">
              <a:buFont typeface="Arial" panose="020B0604020202020204" pitchFamily="34" charset="0"/>
              <a:buChar char="•"/>
            </a:pPr>
            <a:endParaRPr lang="en-GB" sz="2600" dirty="0"/>
          </a:p>
        </p:txBody>
      </p:sp>
      <p:pic>
        <p:nvPicPr>
          <p:cNvPr id="15" name="Picture 14" descr="SHARElogoWithoutTex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6237312"/>
            <a:ext cx="1475147" cy="37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531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598</Words>
  <Application>Microsoft Office PowerPoint</Application>
  <PresentationFormat>On-screen Show (4:3)</PresentationFormat>
  <Paragraphs>128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ITD</dc:creator>
  <cp:lastModifiedBy>Alexandra Chitty</cp:lastModifiedBy>
  <cp:revision>48</cp:revision>
  <dcterms:created xsi:type="dcterms:W3CDTF">2012-01-09T15:26:46Z</dcterms:created>
  <dcterms:modified xsi:type="dcterms:W3CDTF">2014-09-29T08:45:24Z</dcterms:modified>
</cp:coreProperties>
</file>