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0" r:id="rId3"/>
  </p:sldMasterIdLst>
  <p:notesMasterIdLst>
    <p:notesMasterId r:id="rId21"/>
  </p:notesMasterIdLst>
  <p:sldIdLst>
    <p:sldId id="256" r:id="rId4"/>
    <p:sldId id="260" r:id="rId5"/>
    <p:sldId id="258" r:id="rId6"/>
    <p:sldId id="257" r:id="rId7"/>
    <p:sldId id="259" r:id="rId8"/>
    <p:sldId id="275" r:id="rId9"/>
    <p:sldId id="276" r:id="rId10"/>
    <p:sldId id="277" r:id="rId11"/>
    <p:sldId id="272" r:id="rId12"/>
    <p:sldId id="273" r:id="rId13"/>
    <p:sldId id="274" r:id="rId14"/>
    <p:sldId id="267" r:id="rId15"/>
    <p:sldId id="268" r:id="rId16"/>
    <p:sldId id="269" r:id="rId17"/>
    <p:sldId id="287" r:id="rId18"/>
    <p:sldId id="290" r:id="rId19"/>
    <p:sldId id="28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F7FA"/>
    <a:srgbClr val="FFD5D7"/>
    <a:srgbClr val="FFEBEC"/>
    <a:srgbClr val="FFFBFB"/>
    <a:srgbClr val="FFF3F4"/>
    <a:srgbClr val="FFFFFF"/>
    <a:srgbClr val="80D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1" autoAdjust="0"/>
  </p:normalViewPr>
  <p:slideViewPr>
    <p:cSldViewPr>
      <p:cViewPr varScale="1">
        <p:scale>
          <a:sx n="73" d="100"/>
          <a:sy n="73" d="100"/>
        </p:scale>
        <p:origin x="-96" y="-2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dirty="0" smtClean="0"/>
              <a:t>Study population: girls</a:t>
            </a:r>
            <a:r>
              <a:rPr lang="en-US" baseline="0" dirty="0" smtClean="0"/>
              <a:t> and women 14-45 years of age</a:t>
            </a:r>
            <a:endParaRPr lang="en-US" dirty="0"/>
          </a:p>
        </c:rich>
      </c:tx>
      <c:layout>
        <c:manualLayout>
          <c:xMode val="edge"/>
          <c:yMode val="edge"/>
          <c:x val="0.00885245714155012"/>
          <c:y val="0.0121633994690245"/>
        </c:manualLayout>
      </c:layout>
      <c:overlay val="0"/>
    </c:title>
    <c:autoTitleDeleted val="0"/>
    <c:plotArea>
      <c:layout/>
      <c:pieChart>
        <c:varyColors val="1"/>
        <c:ser>
          <c:idx val="0"/>
          <c:order val="0"/>
          <c:tx>
            <c:strRef>
              <c:f>Sheet1!$B$1</c:f>
              <c:strCache>
                <c:ptCount val="1"/>
                <c:pt idx="0">
                  <c:v>Sales</c:v>
                </c:pt>
              </c:strCache>
            </c:strRef>
          </c:tx>
          <c:cat>
            <c:strRef>
              <c:f>Sheet1!$A$2:$A$4</c:f>
              <c:strCache>
                <c:ptCount val="3"/>
                <c:pt idx="0">
                  <c:v>Sundargarh district - tribal villages</c:v>
                </c:pt>
                <c:pt idx="1">
                  <c:v>Khorda district - rural villages</c:v>
                </c:pt>
                <c:pt idx="2">
                  <c:v>Urban Slums (BBS &amp; RKL)</c:v>
                </c:pt>
              </c:strCache>
            </c:strRef>
          </c:cat>
          <c:val>
            <c:numRef>
              <c:f>Sheet1!$B$2:$B$4</c:f>
              <c:numCache>
                <c:formatCode>General</c:formatCode>
                <c:ptCount val="3"/>
                <c:pt idx="0">
                  <c:v>33.0</c:v>
                </c:pt>
                <c:pt idx="1">
                  <c:v>33.0</c:v>
                </c:pt>
                <c:pt idx="2">
                  <c:v>33.0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17119914777295"/>
          <c:y val="0.122173685682434"/>
          <c:w val="0.248129696131017"/>
          <c:h val="0.747069881889763"/>
        </c:manualLayout>
      </c:layout>
      <c:overlay val="0"/>
      <c:txPr>
        <a:bodyPr/>
        <a:lstStyle/>
        <a:p>
          <a:pPr>
            <a:defRPr lang="en-US"/>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FCD64-A691-3843-80E0-D432E7267F29}"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095D4979-7EC2-464D-9C46-B4A59B05350D}">
      <dgm:prSet custT="1"/>
      <dgm:spPr/>
      <dgm:t>
        <a:bodyPr/>
        <a:lstStyle/>
        <a:p>
          <a:pPr rtl="0"/>
          <a:r>
            <a:rPr lang="en-US" sz="4000" b="1" dirty="0" smtClean="0"/>
            <a:t>1)</a:t>
          </a:r>
          <a:endParaRPr lang="en-US" sz="4000" b="1" dirty="0"/>
        </a:p>
      </dgm:t>
    </dgm:pt>
    <dgm:pt modelId="{46B8B0A4-BF67-2C43-B0A1-52F0B47012B8}" type="parTrans" cxnId="{D82F0704-16B6-1F46-A3C3-CA070203D3EF}">
      <dgm:prSet/>
      <dgm:spPr/>
      <dgm:t>
        <a:bodyPr/>
        <a:lstStyle/>
        <a:p>
          <a:endParaRPr lang="en-US"/>
        </a:p>
      </dgm:t>
    </dgm:pt>
    <dgm:pt modelId="{C2C8B77D-E549-9240-A2BB-6A887E525918}" type="sibTrans" cxnId="{D82F0704-16B6-1F46-A3C3-CA070203D3EF}">
      <dgm:prSet/>
      <dgm:spPr/>
      <dgm:t>
        <a:bodyPr/>
        <a:lstStyle/>
        <a:p>
          <a:endParaRPr lang="en-US"/>
        </a:p>
      </dgm:t>
    </dgm:pt>
    <dgm:pt modelId="{42E7B3CC-658C-1B4E-9DF9-7F734CD1FFEF}">
      <dgm:prSet custT="1"/>
      <dgm:spPr/>
      <dgm:t>
        <a:bodyPr/>
        <a:lstStyle/>
        <a:p>
          <a:pPr rtl="0"/>
          <a:r>
            <a:rPr lang="en-US" sz="4000" b="1" dirty="0" smtClean="0"/>
            <a:t>2)</a:t>
          </a:r>
          <a:endParaRPr lang="en-US" sz="4000" b="1" dirty="0"/>
        </a:p>
      </dgm:t>
    </dgm:pt>
    <dgm:pt modelId="{1722BF5F-A071-1C46-A1A0-227D04990161}" type="parTrans" cxnId="{A4C9090E-710B-EB44-B785-27AE3ABB4ACD}">
      <dgm:prSet/>
      <dgm:spPr/>
      <dgm:t>
        <a:bodyPr/>
        <a:lstStyle/>
        <a:p>
          <a:endParaRPr lang="en-US"/>
        </a:p>
      </dgm:t>
    </dgm:pt>
    <dgm:pt modelId="{B5A7A1A7-E304-E643-A160-83410D3C7B16}" type="sibTrans" cxnId="{A4C9090E-710B-EB44-B785-27AE3ABB4ACD}">
      <dgm:prSet/>
      <dgm:spPr/>
      <dgm:t>
        <a:bodyPr/>
        <a:lstStyle/>
        <a:p>
          <a:endParaRPr lang="en-US"/>
        </a:p>
      </dgm:t>
    </dgm:pt>
    <dgm:pt modelId="{23B2C17C-EB97-3F4E-B84F-572456C37E5C}">
      <dgm:prSet custT="1"/>
      <dgm:spPr/>
      <dgm:t>
        <a:bodyPr/>
        <a:lstStyle/>
        <a:p>
          <a:pPr rtl="0"/>
          <a:r>
            <a:rPr lang="en-US" sz="1900" dirty="0" smtClean="0"/>
            <a:t> </a:t>
          </a:r>
          <a:r>
            <a:rPr lang="en-US" sz="2000" dirty="0" smtClean="0">
              <a:latin typeface="Arial" pitchFamily="34" charset="0"/>
              <a:cs typeface="Arial" pitchFamily="34" charset="0"/>
            </a:rPr>
            <a:t>How is SRPS experienced by women at different stages of life?</a:t>
          </a:r>
          <a:endParaRPr lang="en-US" sz="2000" dirty="0">
            <a:latin typeface="Arial" pitchFamily="34" charset="0"/>
            <a:cs typeface="Arial" pitchFamily="34" charset="0"/>
          </a:endParaRPr>
        </a:p>
      </dgm:t>
    </dgm:pt>
    <dgm:pt modelId="{95D13AA2-E374-0949-906E-6C0AA26E4A94}" type="parTrans" cxnId="{88FE643D-F2FC-9242-B2B1-77F2FEE52303}">
      <dgm:prSet/>
      <dgm:spPr/>
      <dgm:t>
        <a:bodyPr/>
        <a:lstStyle/>
        <a:p>
          <a:endParaRPr lang="en-US"/>
        </a:p>
      </dgm:t>
    </dgm:pt>
    <dgm:pt modelId="{5F36EF87-C818-7C4D-B5B2-0D89837D7759}" type="sibTrans" cxnId="{88FE643D-F2FC-9242-B2B1-77F2FEE52303}">
      <dgm:prSet/>
      <dgm:spPr/>
      <dgm:t>
        <a:bodyPr/>
        <a:lstStyle/>
        <a:p>
          <a:endParaRPr lang="en-US"/>
        </a:p>
      </dgm:t>
    </dgm:pt>
    <dgm:pt modelId="{281D7A89-C1AA-D04E-A048-7005548E5555}">
      <dgm:prSet custT="1"/>
      <dgm:spPr/>
      <dgm:t>
        <a:bodyPr/>
        <a:lstStyle/>
        <a:p>
          <a:pPr rtl="0"/>
          <a:r>
            <a:rPr lang="en-US" sz="2000" dirty="0" smtClean="0">
              <a:latin typeface="Arial" pitchFamily="34" charset="0"/>
              <a:cs typeface="Arial" pitchFamily="34" charset="0"/>
            </a:rPr>
            <a:t>How does withholding food /liquid, withholding defecation /urination, menses, fear of sexual and/or physical violence contribute to SRPS? </a:t>
          </a:r>
          <a:endParaRPr lang="en-US" sz="2000" dirty="0">
            <a:latin typeface="Arial" pitchFamily="34" charset="0"/>
            <a:cs typeface="Arial" pitchFamily="34" charset="0"/>
          </a:endParaRPr>
        </a:p>
      </dgm:t>
    </dgm:pt>
    <dgm:pt modelId="{8485F459-3096-5148-BCEE-B0B793CC3A56}" type="parTrans" cxnId="{503C7B12-BEE6-1544-9DFA-66B9EB1CEAAC}">
      <dgm:prSet/>
      <dgm:spPr/>
      <dgm:t>
        <a:bodyPr/>
        <a:lstStyle/>
        <a:p>
          <a:endParaRPr lang="en-US"/>
        </a:p>
      </dgm:t>
    </dgm:pt>
    <dgm:pt modelId="{7558D805-9AF9-3A41-9033-E55CA16A37AE}" type="sibTrans" cxnId="{503C7B12-BEE6-1544-9DFA-66B9EB1CEAAC}">
      <dgm:prSet/>
      <dgm:spPr/>
      <dgm:t>
        <a:bodyPr/>
        <a:lstStyle/>
        <a:p>
          <a:endParaRPr lang="en-US"/>
        </a:p>
      </dgm:t>
    </dgm:pt>
    <dgm:pt modelId="{1518BFD8-5A82-7548-BD6D-981F2E6DDD17}">
      <dgm:prSet custT="1"/>
      <dgm:spPr/>
      <dgm:t>
        <a:bodyPr/>
        <a:lstStyle/>
        <a:p>
          <a:pPr rtl="0"/>
          <a:r>
            <a:rPr lang="en-US" sz="4000" b="1" dirty="0" smtClean="0"/>
            <a:t>3)</a:t>
          </a:r>
          <a:endParaRPr lang="en-US" sz="4000" b="1" dirty="0"/>
        </a:p>
      </dgm:t>
    </dgm:pt>
    <dgm:pt modelId="{11B1FC44-8224-6548-AE18-A0B27450EEC5}" type="parTrans" cxnId="{EB4120B7-6A03-E640-9043-EA023A9C55D2}">
      <dgm:prSet/>
      <dgm:spPr/>
      <dgm:t>
        <a:bodyPr/>
        <a:lstStyle/>
        <a:p>
          <a:endParaRPr lang="en-US"/>
        </a:p>
      </dgm:t>
    </dgm:pt>
    <dgm:pt modelId="{2C8BEF45-9C8B-B743-8B33-F29DFDC667BF}" type="sibTrans" cxnId="{EB4120B7-6A03-E640-9043-EA023A9C55D2}">
      <dgm:prSet/>
      <dgm:spPr/>
      <dgm:t>
        <a:bodyPr/>
        <a:lstStyle/>
        <a:p>
          <a:endParaRPr lang="en-US"/>
        </a:p>
      </dgm:t>
    </dgm:pt>
    <dgm:pt modelId="{2E0145AD-4A07-6146-9F5F-6CBB2A48DF02}">
      <dgm:prSet/>
      <dgm:spPr/>
      <dgm:t>
        <a:bodyPr/>
        <a:lstStyle/>
        <a:p>
          <a:pPr rtl="0"/>
          <a:r>
            <a:rPr lang="en-US" dirty="0" smtClean="0"/>
            <a:t> </a:t>
          </a:r>
          <a:r>
            <a:rPr lang="en-US" dirty="0" smtClean="0">
              <a:latin typeface="Arial" pitchFamily="34" charset="0"/>
              <a:cs typeface="Arial" pitchFamily="34" charset="0"/>
            </a:rPr>
            <a:t>How does SRPS influence sanitation-related behaviors and what are the potential health risks of these adaptive behaviors?</a:t>
          </a:r>
          <a:endParaRPr lang="en-US" dirty="0">
            <a:latin typeface="Arial" pitchFamily="34" charset="0"/>
            <a:cs typeface="Arial" pitchFamily="34" charset="0"/>
          </a:endParaRPr>
        </a:p>
      </dgm:t>
    </dgm:pt>
    <dgm:pt modelId="{95C45E50-BE68-214A-B21F-4CE36C21B0A5}" type="parTrans" cxnId="{5DB2B41C-BA42-B846-B082-78EC9543F3A6}">
      <dgm:prSet/>
      <dgm:spPr/>
      <dgm:t>
        <a:bodyPr/>
        <a:lstStyle/>
        <a:p>
          <a:endParaRPr lang="en-US"/>
        </a:p>
      </dgm:t>
    </dgm:pt>
    <dgm:pt modelId="{8F5D5D21-8CCB-D94D-B129-DFEF9EB0EE2D}" type="sibTrans" cxnId="{5DB2B41C-BA42-B846-B082-78EC9543F3A6}">
      <dgm:prSet/>
      <dgm:spPr/>
      <dgm:t>
        <a:bodyPr/>
        <a:lstStyle/>
        <a:p>
          <a:endParaRPr lang="en-US"/>
        </a:p>
      </dgm:t>
    </dgm:pt>
    <dgm:pt modelId="{239D4018-0C34-264D-8FEB-55F43A099CF7}" type="pres">
      <dgm:prSet presAssocID="{35EFCD64-A691-3843-80E0-D432E7267F29}" presName="Name0" presStyleCnt="0">
        <dgm:presLayoutVars>
          <dgm:chPref val="3"/>
          <dgm:dir/>
          <dgm:animLvl val="lvl"/>
          <dgm:resizeHandles/>
        </dgm:presLayoutVars>
      </dgm:prSet>
      <dgm:spPr/>
      <dgm:t>
        <a:bodyPr/>
        <a:lstStyle/>
        <a:p>
          <a:endParaRPr lang="en-US"/>
        </a:p>
      </dgm:t>
    </dgm:pt>
    <dgm:pt modelId="{2563F3A1-56B2-1947-9AC1-190D99B6680D}" type="pres">
      <dgm:prSet presAssocID="{095D4979-7EC2-464D-9C46-B4A59B05350D}" presName="horFlow" presStyleCnt="0"/>
      <dgm:spPr/>
    </dgm:pt>
    <dgm:pt modelId="{6ECA15AC-EA3D-8B45-908C-9E00D77844F0}" type="pres">
      <dgm:prSet presAssocID="{095D4979-7EC2-464D-9C46-B4A59B05350D}" presName="bigChev" presStyleLbl="node1" presStyleIdx="0" presStyleCnt="3"/>
      <dgm:spPr/>
      <dgm:t>
        <a:bodyPr/>
        <a:lstStyle/>
        <a:p>
          <a:endParaRPr lang="en-US"/>
        </a:p>
      </dgm:t>
    </dgm:pt>
    <dgm:pt modelId="{53433DF1-CA46-0442-95FD-B87223F2DCF0}" type="pres">
      <dgm:prSet presAssocID="{95D13AA2-E374-0949-906E-6C0AA26E4A94}" presName="parTrans" presStyleCnt="0"/>
      <dgm:spPr/>
    </dgm:pt>
    <dgm:pt modelId="{497A2E1F-E504-D648-8296-B9AED899E104}" type="pres">
      <dgm:prSet presAssocID="{23B2C17C-EB97-3F4E-B84F-572456C37E5C}" presName="node" presStyleLbl="alignAccFollowNode1" presStyleIdx="0" presStyleCnt="3" custScaleX="184276">
        <dgm:presLayoutVars>
          <dgm:bulletEnabled val="1"/>
        </dgm:presLayoutVars>
      </dgm:prSet>
      <dgm:spPr/>
      <dgm:t>
        <a:bodyPr/>
        <a:lstStyle/>
        <a:p>
          <a:endParaRPr lang="en-US"/>
        </a:p>
      </dgm:t>
    </dgm:pt>
    <dgm:pt modelId="{695E7AD7-789C-774B-9BBB-B3AC50689AC0}" type="pres">
      <dgm:prSet presAssocID="{095D4979-7EC2-464D-9C46-B4A59B05350D}" presName="vSp" presStyleCnt="0"/>
      <dgm:spPr/>
    </dgm:pt>
    <dgm:pt modelId="{30129556-754E-CC4F-BD0B-DDC026C7F5AD}" type="pres">
      <dgm:prSet presAssocID="{42E7B3CC-658C-1B4E-9DF9-7F734CD1FFEF}" presName="horFlow" presStyleCnt="0"/>
      <dgm:spPr/>
    </dgm:pt>
    <dgm:pt modelId="{78693D1B-D15B-D444-ACF5-6361364AA36C}" type="pres">
      <dgm:prSet presAssocID="{42E7B3CC-658C-1B4E-9DF9-7F734CD1FFEF}" presName="bigChev" presStyleLbl="node1" presStyleIdx="1" presStyleCnt="3"/>
      <dgm:spPr/>
      <dgm:t>
        <a:bodyPr/>
        <a:lstStyle/>
        <a:p>
          <a:endParaRPr lang="en-US"/>
        </a:p>
      </dgm:t>
    </dgm:pt>
    <dgm:pt modelId="{6A142AF5-478F-D246-B3A4-D6B304C80BB7}" type="pres">
      <dgm:prSet presAssocID="{8485F459-3096-5148-BCEE-B0B793CC3A56}" presName="parTrans" presStyleCnt="0"/>
      <dgm:spPr/>
    </dgm:pt>
    <dgm:pt modelId="{30B1B66B-21AA-724F-9153-8D8D7B047D5E}" type="pres">
      <dgm:prSet presAssocID="{281D7A89-C1AA-D04E-A048-7005548E5555}" presName="node" presStyleLbl="alignAccFollowNode1" presStyleIdx="1" presStyleCnt="3" custScaleX="187074" custScaleY="119822">
        <dgm:presLayoutVars>
          <dgm:bulletEnabled val="1"/>
        </dgm:presLayoutVars>
      </dgm:prSet>
      <dgm:spPr/>
      <dgm:t>
        <a:bodyPr/>
        <a:lstStyle/>
        <a:p>
          <a:endParaRPr lang="en-US"/>
        </a:p>
      </dgm:t>
    </dgm:pt>
    <dgm:pt modelId="{697E052B-E7ED-4A46-A816-5439A7BD6DC6}" type="pres">
      <dgm:prSet presAssocID="{42E7B3CC-658C-1B4E-9DF9-7F734CD1FFEF}" presName="vSp" presStyleCnt="0"/>
      <dgm:spPr/>
    </dgm:pt>
    <dgm:pt modelId="{41B5431C-880C-1D43-8D68-FDF30D0319A4}" type="pres">
      <dgm:prSet presAssocID="{1518BFD8-5A82-7548-BD6D-981F2E6DDD17}" presName="horFlow" presStyleCnt="0"/>
      <dgm:spPr/>
    </dgm:pt>
    <dgm:pt modelId="{DDDAC353-A9C4-DB4A-9F7E-2442C2FBBA43}" type="pres">
      <dgm:prSet presAssocID="{1518BFD8-5A82-7548-BD6D-981F2E6DDD17}" presName="bigChev" presStyleLbl="node1" presStyleIdx="2" presStyleCnt="3"/>
      <dgm:spPr/>
      <dgm:t>
        <a:bodyPr/>
        <a:lstStyle/>
        <a:p>
          <a:endParaRPr lang="en-US"/>
        </a:p>
      </dgm:t>
    </dgm:pt>
    <dgm:pt modelId="{51ED9596-9C1C-4341-8A73-FA96057177B0}" type="pres">
      <dgm:prSet presAssocID="{95C45E50-BE68-214A-B21F-4CE36C21B0A5}" presName="parTrans" presStyleCnt="0"/>
      <dgm:spPr/>
    </dgm:pt>
    <dgm:pt modelId="{F621DD62-74FD-2F40-A194-DF4A159932E9}" type="pres">
      <dgm:prSet presAssocID="{2E0145AD-4A07-6146-9F5F-6CBB2A48DF02}" presName="node" presStyleLbl="alignAccFollowNode1" presStyleIdx="2" presStyleCnt="3" custScaleX="184276">
        <dgm:presLayoutVars>
          <dgm:bulletEnabled val="1"/>
        </dgm:presLayoutVars>
      </dgm:prSet>
      <dgm:spPr/>
      <dgm:t>
        <a:bodyPr/>
        <a:lstStyle/>
        <a:p>
          <a:endParaRPr lang="en-US"/>
        </a:p>
      </dgm:t>
    </dgm:pt>
  </dgm:ptLst>
  <dgm:cxnLst>
    <dgm:cxn modelId="{DC8C7CF4-BD70-408D-9DB9-D025C41F6C4A}" type="presOf" srcId="{281D7A89-C1AA-D04E-A048-7005548E5555}" destId="{30B1B66B-21AA-724F-9153-8D8D7B047D5E}" srcOrd="0" destOrd="0" presId="urn:microsoft.com/office/officeart/2005/8/layout/lProcess3"/>
    <dgm:cxn modelId="{A4C9090E-710B-EB44-B785-27AE3ABB4ACD}" srcId="{35EFCD64-A691-3843-80E0-D432E7267F29}" destId="{42E7B3CC-658C-1B4E-9DF9-7F734CD1FFEF}" srcOrd="1" destOrd="0" parTransId="{1722BF5F-A071-1C46-A1A0-227D04990161}" sibTransId="{B5A7A1A7-E304-E643-A160-83410D3C7B16}"/>
    <dgm:cxn modelId="{EB4120B7-6A03-E640-9043-EA023A9C55D2}" srcId="{35EFCD64-A691-3843-80E0-D432E7267F29}" destId="{1518BFD8-5A82-7548-BD6D-981F2E6DDD17}" srcOrd="2" destOrd="0" parTransId="{11B1FC44-8224-6548-AE18-A0B27450EEC5}" sibTransId="{2C8BEF45-9C8B-B743-8B33-F29DFDC667BF}"/>
    <dgm:cxn modelId="{88FE643D-F2FC-9242-B2B1-77F2FEE52303}" srcId="{095D4979-7EC2-464D-9C46-B4A59B05350D}" destId="{23B2C17C-EB97-3F4E-B84F-572456C37E5C}" srcOrd="0" destOrd="0" parTransId="{95D13AA2-E374-0949-906E-6C0AA26E4A94}" sibTransId="{5F36EF87-C818-7C4D-B5B2-0D89837D7759}"/>
    <dgm:cxn modelId="{FFD06BE4-DF4F-40CF-A9AA-55717C119D1E}" type="presOf" srcId="{42E7B3CC-658C-1B4E-9DF9-7F734CD1FFEF}" destId="{78693D1B-D15B-D444-ACF5-6361364AA36C}" srcOrd="0" destOrd="0" presId="urn:microsoft.com/office/officeart/2005/8/layout/lProcess3"/>
    <dgm:cxn modelId="{58D7CA81-82DC-4784-8AFD-8A12F4A0D076}" type="presOf" srcId="{095D4979-7EC2-464D-9C46-B4A59B05350D}" destId="{6ECA15AC-EA3D-8B45-908C-9E00D77844F0}" srcOrd="0" destOrd="0" presId="urn:microsoft.com/office/officeart/2005/8/layout/lProcess3"/>
    <dgm:cxn modelId="{503C7B12-BEE6-1544-9DFA-66B9EB1CEAAC}" srcId="{42E7B3CC-658C-1B4E-9DF9-7F734CD1FFEF}" destId="{281D7A89-C1AA-D04E-A048-7005548E5555}" srcOrd="0" destOrd="0" parTransId="{8485F459-3096-5148-BCEE-B0B793CC3A56}" sibTransId="{7558D805-9AF9-3A41-9033-E55CA16A37AE}"/>
    <dgm:cxn modelId="{5DB2B41C-BA42-B846-B082-78EC9543F3A6}" srcId="{1518BFD8-5A82-7548-BD6D-981F2E6DDD17}" destId="{2E0145AD-4A07-6146-9F5F-6CBB2A48DF02}" srcOrd="0" destOrd="0" parTransId="{95C45E50-BE68-214A-B21F-4CE36C21B0A5}" sibTransId="{8F5D5D21-8CCB-D94D-B129-DFEF9EB0EE2D}"/>
    <dgm:cxn modelId="{E5ED9A3C-9168-4F68-8044-AC683AC3A3AD}" type="presOf" srcId="{1518BFD8-5A82-7548-BD6D-981F2E6DDD17}" destId="{DDDAC353-A9C4-DB4A-9F7E-2442C2FBBA43}" srcOrd="0" destOrd="0" presId="urn:microsoft.com/office/officeart/2005/8/layout/lProcess3"/>
    <dgm:cxn modelId="{442C5F21-5EE7-4755-B47C-D6BDEF732E0D}" type="presOf" srcId="{35EFCD64-A691-3843-80E0-D432E7267F29}" destId="{239D4018-0C34-264D-8FEB-55F43A099CF7}" srcOrd="0" destOrd="0" presId="urn:microsoft.com/office/officeart/2005/8/layout/lProcess3"/>
    <dgm:cxn modelId="{94C29EC9-55CB-47E6-82E6-1D7D441197D8}" type="presOf" srcId="{23B2C17C-EB97-3F4E-B84F-572456C37E5C}" destId="{497A2E1F-E504-D648-8296-B9AED899E104}" srcOrd="0" destOrd="0" presId="urn:microsoft.com/office/officeart/2005/8/layout/lProcess3"/>
    <dgm:cxn modelId="{82B44920-9F18-45EB-97EF-82282C505BEC}" type="presOf" srcId="{2E0145AD-4A07-6146-9F5F-6CBB2A48DF02}" destId="{F621DD62-74FD-2F40-A194-DF4A159932E9}" srcOrd="0" destOrd="0" presId="urn:microsoft.com/office/officeart/2005/8/layout/lProcess3"/>
    <dgm:cxn modelId="{D82F0704-16B6-1F46-A3C3-CA070203D3EF}" srcId="{35EFCD64-A691-3843-80E0-D432E7267F29}" destId="{095D4979-7EC2-464D-9C46-B4A59B05350D}" srcOrd="0" destOrd="0" parTransId="{46B8B0A4-BF67-2C43-B0A1-52F0B47012B8}" sibTransId="{C2C8B77D-E549-9240-A2BB-6A887E525918}"/>
    <dgm:cxn modelId="{3E8B950E-1C17-474D-9ED1-73792D47C9F3}" type="presParOf" srcId="{239D4018-0C34-264D-8FEB-55F43A099CF7}" destId="{2563F3A1-56B2-1947-9AC1-190D99B6680D}" srcOrd="0" destOrd="0" presId="urn:microsoft.com/office/officeart/2005/8/layout/lProcess3"/>
    <dgm:cxn modelId="{8F4AE7A3-B288-4D0E-AA5C-990DCC089F35}" type="presParOf" srcId="{2563F3A1-56B2-1947-9AC1-190D99B6680D}" destId="{6ECA15AC-EA3D-8B45-908C-9E00D77844F0}" srcOrd="0" destOrd="0" presId="urn:microsoft.com/office/officeart/2005/8/layout/lProcess3"/>
    <dgm:cxn modelId="{FA46EEBA-925E-437C-B3A2-3AACA98978C0}" type="presParOf" srcId="{2563F3A1-56B2-1947-9AC1-190D99B6680D}" destId="{53433DF1-CA46-0442-95FD-B87223F2DCF0}" srcOrd="1" destOrd="0" presId="urn:microsoft.com/office/officeart/2005/8/layout/lProcess3"/>
    <dgm:cxn modelId="{8F452C8A-1C59-49DB-A944-8E45E1918F58}" type="presParOf" srcId="{2563F3A1-56B2-1947-9AC1-190D99B6680D}" destId="{497A2E1F-E504-D648-8296-B9AED899E104}" srcOrd="2" destOrd="0" presId="urn:microsoft.com/office/officeart/2005/8/layout/lProcess3"/>
    <dgm:cxn modelId="{DF835EA3-FCEF-4FFF-A072-655DFCB62876}" type="presParOf" srcId="{239D4018-0C34-264D-8FEB-55F43A099CF7}" destId="{695E7AD7-789C-774B-9BBB-B3AC50689AC0}" srcOrd="1" destOrd="0" presId="urn:microsoft.com/office/officeart/2005/8/layout/lProcess3"/>
    <dgm:cxn modelId="{1DE96251-D1F0-4796-99D3-01DD4176B623}" type="presParOf" srcId="{239D4018-0C34-264D-8FEB-55F43A099CF7}" destId="{30129556-754E-CC4F-BD0B-DDC026C7F5AD}" srcOrd="2" destOrd="0" presId="urn:microsoft.com/office/officeart/2005/8/layout/lProcess3"/>
    <dgm:cxn modelId="{0208DCB0-27F2-415E-A58C-AB5052ADD01E}" type="presParOf" srcId="{30129556-754E-CC4F-BD0B-DDC026C7F5AD}" destId="{78693D1B-D15B-D444-ACF5-6361364AA36C}" srcOrd="0" destOrd="0" presId="urn:microsoft.com/office/officeart/2005/8/layout/lProcess3"/>
    <dgm:cxn modelId="{D3BBBE0E-8623-4785-A3E4-18D8B75924C3}" type="presParOf" srcId="{30129556-754E-CC4F-BD0B-DDC026C7F5AD}" destId="{6A142AF5-478F-D246-B3A4-D6B304C80BB7}" srcOrd="1" destOrd="0" presId="urn:microsoft.com/office/officeart/2005/8/layout/lProcess3"/>
    <dgm:cxn modelId="{0A8E507E-AD42-4A0C-A088-B7F4E8690BEC}" type="presParOf" srcId="{30129556-754E-CC4F-BD0B-DDC026C7F5AD}" destId="{30B1B66B-21AA-724F-9153-8D8D7B047D5E}" srcOrd="2" destOrd="0" presId="urn:microsoft.com/office/officeart/2005/8/layout/lProcess3"/>
    <dgm:cxn modelId="{EE517837-64C2-4353-B3A1-737C9B2E0063}" type="presParOf" srcId="{239D4018-0C34-264D-8FEB-55F43A099CF7}" destId="{697E052B-E7ED-4A46-A816-5439A7BD6DC6}" srcOrd="3" destOrd="0" presId="urn:microsoft.com/office/officeart/2005/8/layout/lProcess3"/>
    <dgm:cxn modelId="{F4ACDBD4-D132-40DC-9647-9586E5CF6116}" type="presParOf" srcId="{239D4018-0C34-264D-8FEB-55F43A099CF7}" destId="{41B5431C-880C-1D43-8D68-FDF30D0319A4}" srcOrd="4" destOrd="0" presId="urn:microsoft.com/office/officeart/2005/8/layout/lProcess3"/>
    <dgm:cxn modelId="{2D313C08-6186-420D-B91C-C45195D6A340}" type="presParOf" srcId="{41B5431C-880C-1D43-8D68-FDF30D0319A4}" destId="{DDDAC353-A9C4-DB4A-9F7E-2442C2FBBA43}" srcOrd="0" destOrd="0" presId="urn:microsoft.com/office/officeart/2005/8/layout/lProcess3"/>
    <dgm:cxn modelId="{90FE1919-E45F-4ACB-8261-77AF6C0610D8}" type="presParOf" srcId="{41B5431C-880C-1D43-8D68-FDF30D0319A4}" destId="{51ED9596-9C1C-4341-8A73-FA96057177B0}" srcOrd="1" destOrd="0" presId="urn:microsoft.com/office/officeart/2005/8/layout/lProcess3"/>
    <dgm:cxn modelId="{3DE43EDE-E13E-45C6-90A4-F192642F63EA}" type="presParOf" srcId="{41B5431C-880C-1D43-8D68-FDF30D0319A4}" destId="{F621DD62-74FD-2F40-A194-DF4A159932E9}"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15AC-EA3D-8B45-908C-9E00D77844F0}">
      <dsp:nvSpPr>
        <dsp:cNvPr id="0" name=""/>
        <dsp:cNvSpPr/>
      </dsp:nvSpPr>
      <dsp:spPr>
        <a:xfrm>
          <a:off x="1620" y="35524"/>
          <a:ext cx="3395513" cy="1358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b="1" kern="1200" dirty="0" smtClean="0"/>
            <a:t>1)</a:t>
          </a:r>
          <a:endParaRPr lang="en-US" sz="4000" b="1" kern="1200" dirty="0"/>
        </a:p>
      </dsp:txBody>
      <dsp:txXfrm>
        <a:off x="680723" y="35524"/>
        <a:ext cx="2037308" cy="1358205"/>
      </dsp:txXfrm>
    </dsp:sp>
    <dsp:sp modelId="{497A2E1F-E504-D648-8296-B9AED899E104}">
      <dsp:nvSpPr>
        <dsp:cNvPr id="0" name=""/>
        <dsp:cNvSpPr/>
      </dsp:nvSpPr>
      <dsp:spPr>
        <a:xfrm>
          <a:off x="2955717" y="150971"/>
          <a:ext cx="5193406" cy="11273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 </a:t>
          </a:r>
          <a:r>
            <a:rPr lang="en-US" sz="2000" kern="1200" dirty="0" smtClean="0">
              <a:latin typeface="Arial" pitchFamily="34" charset="0"/>
              <a:cs typeface="Arial" pitchFamily="34" charset="0"/>
            </a:rPr>
            <a:t>How is SRPS experienced by women at different stages of life?</a:t>
          </a:r>
          <a:endParaRPr lang="en-US" sz="2000" kern="1200" dirty="0">
            <a:latin typeface="Arial" pitchFamily="34" charset="0"/>
            <a:cs typeface="Arial" pitchFamily="34" charset="0"/>
          </a:endParaRPr>
        </a:p>
      </dsp:txBody>
      <dsp:txXfrm>
        <a:off x="3519372" y="150971"/>
        <a:ext cx="4066096" cy="1127310"/>
      </dsp:txXfrm>
    </dsp:sp>
    <dsp:sp modelId="{78693D1B-D15B-D444-ACF5-6361364AA36C}">
      <dsp:nvSpPr>
        <dsp:cNvPr id="0" name=""/>
        <dsp:cNvSpPr/>
      </dsp:nvSpPr>
      <dsp:spPr>
        <a:xfrm>
          <a:off x="1620" y="1583878"/>
          <a:ext cx="3395513" cy="1358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b="1" kern="1200" dirty="0" smtClean="0"/>
            <a:t>2)</a:t>
          </a:r>
          <a:endParaRPr lang="en-US" sz="4000" b="1" kern="1200" dirty="0"/>
        </a:p>
      </dsp:txBody>
      <dsp:txXfrm>
        <a:off x="680723" y="1583878"/>
        <a:ext cx="2037308" cy="1358205"/>
      </dsp:txXfrm>
    </dsp:sp>
    <dsp:sp modelId="{30B1B66B-21AA-724F-9153-8D8D7B047D5E}">
      <dsp:nvSpPr>
        <dsp:cNvPr id="0" name=""/>
        <dsp:cNvSpPr/>
      </dsp:nvSpPr>
      <dsp:spPr>
        <a:xfrm>
          <a:off x="2955717" y="1587598"/>
          <a:ext cx="5272262" cy="135076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pitchFamily="34" charset="0"/>
              <a:cs typeface="Arial" pitchFamily="34" charset="0"/>
            </a:rPr>
            <a:t>How does withholding food /liquid, withholding defecation /urination, menses, fear of sexual and/or physical violence contribute to SRPS? </a:t>
          </a:r>
          <a:endParaRPr lang="en-US" sz="2000" kern="1200" dirty="0">
            <a:latin typeface="Arial" pitchFamily="34" charset="0"/>
            <a:cs typeface="Arial" pitchFamily="34" charset="0"/>
          </a:endParaRPr>
        </a:p>
      </dsp:txBody>
      <dsp:txXfrm>
        <a:off x="3631100" y="1587598"/>
        <a:ext cx="3921496" cy="1350766"/>
      </dsp:txXfrm>
    </dsp:sp>
    <dsp:sp modelId="{DDDAC353-A9C4-DB4A-9F7E-2442C2FBBA43}">
      <dsp:nvSpPr>
        <dsp:cNvPr id="0" name=""/>
        <dsp:cNvSpPr/>
      </dsp:nvSpPr>
      <dsp:spPr>
        <a:xfrm>
          <a:off x="1620" y="3132233"/>
          <a:ext cx="3395513" cy="1358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en-US" sz="4000" b="1" kern="1200" dirty="0" smtClean="0"/>
            <a:t>3)</a:t>
          </a:r>
          <a:endParaRPr lang="en-US" sz="4000" b="1" kern="1200" dirty="0"/>
        </a:p>
      </dsp:txBody>
      <dsp:txXfrm>
        <a:off x="680723" y="3132233"/>
        <a:ext cx="2037308" cy="1358205"/>
      </dsp:txXfrm>
    </dsp:sp>
    <dsp:sp modelId="{F621DD62-74FD-2F40-A194-DF4A159932E9}">
      <dsp:nvSpPr>
        <dsp:cNvPr id="0" name=""/>
        <dsp:cNvSpPr/>
      </dsp:nvSpPr>
      <dsp:spPr>
        <a:xfrm>
          <a:off x="2955717" y="3247680"/>
          <a:ext cx="5193406" cy="112731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 </a:t>
          </a:r>
          <a:r>
            <a:rPr lang="en-US" sz="1900" kern="1200" dirty="0" smtClean="0">
              <a:latin typeface="Arial" pitchFamily="34" charset="0"/>
              <a:cs typeface="Arial" pitchFamily="34" charset="0"/>
            </a:rPr>
            <a:t>How does SRPS influence sanitation-related behaviors and what are the potential health risks of these adaptive behaviors?</a:t>
          </a:r>
          <a:endParaRPr lang="en-US" sz="1900" kern="1200" dirty="0">
            <a:latin typeface="Arial" pitchFamily="34" charset="0"/>
            <a:cs typeface="Arial" pitchFamily="34" charset="0"/>
          </a:endParaRPr>
        </a:p>
      </dsp:txBody>
      <dsp:txXfrm>
        <a:off x="3519372" y="3247680"/>
        <a:ext cx="4066096" cy="112731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0.74887</cdr:x>
      <cdr:y>0.08621</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365104" y="360040"/>
          <a:ext cx="1799182" cy="38164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33B29-CC43-4753-B43E-004B7E09A729}" type="datetimeFigureOut">
              <a:rPr lang="en-US" smtClean="0"/>
              <a:pPr/>
              <a:t>06/12/2013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C7A88-C973-4FAD-BD4F-AE91B5CBA1DE}" type="slidenum">
              <a:rPr lang="en-US" smtClean="0"/>
              <a:pPr/>
              <a:t>‹#›</a:t>
            </a:fld>
            <a:endParaRPr lang="en-US"/>
          </a:p>
        </p:txBody>
      </p:sp>
    </p:spTree>
    <p:extLst>
      <p:ext uri="{BB962C8B-B14F-4D97-AF65-F5344CB8AC3E}">
        <p14:creationId xmlns:p14="http://schemas.microsoft.com/office/powerpoint/2010/main" val="156495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2C7A88-C973-4FAD-BD4F-AE91B5CBA1DE}" type="slidenum">
              <a:rPr lang="en-US" smtClean="0"/>
              <a:pPr/>
              <a:t>2</a:t>
            </a:fld>
            <a:endParaRPr lang="en-US"/>
          </a:p>
        </p:txBody>
      </p:sp>
    </p:spTree>
    <p:extLst>
      <p:ext uri="{BB962C8B-B14F-4D97-AF65-F5344CB8AC3E}">
        <p14:creationId xmlns:p14="http://schemas.microsoft.com/office/powerpoint/2010/main" val="266752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 goals are to use an experience-centric framework to record how sanitation access</a:t>
            </a:r>
            <a:r>
              <a:rPr lang="en-US" baseline="0" dirty="0" smtClean="0"/>
              <a:t> is internalized by women and girls, how those stresses modify behaviors, and whether those hygiene behaviors have subsequent health consequences. Our longer term goals are to lay this information over baseline quantitative data to estimate the proportion of each at-risk population vulnerable to stress and adverse health consequences, report how likely these diseases are measured and treated within the Indian medical context, and finally propose a conceptual model estimating the cumulative impact of poor sanitation access on stress and health over a woman’s complete reproductive life cycle.</a:t>
            </a:r>
            <a:endParaRPr lang="en-US" dirty="0"/>
          </a:p>
        </p:txBody>
      </p:sp>
      <p:sp>
        <p:nvSpPr>
          <p:cNvPr id="4" name="Slide Number Placeholder 3"/>
          <p:cNvSpPr>
            <a:spLocks noGrp="1"/>
          </p:cNvSpPr>
          <p:nvPr>
            <p:ph type="sldNum" sz="quarter" idx="10"/>
          </p:nvPr>
        </p:nvSpPr>
        <p:spPr/>
        <p:txBody>
          <a:bodyPr/>
          <a:lstStyle/>
          <a:p>
            <a:fld id="{B32C7A88-C973-4FAD-BD4F-AE91B5CBA1DE}" type="slidenum">
              <a:rPr lang="en-US" smtClean="0"/>
              <a:pPr/>
              <a:t>5</a:t>
            </a:fld>
            <a:endParaRPr lang="en-US"/>
          </a:p>
        </p:txBody>
      </p:sp>
    </p:spTree>
    <p:extLst>
      <p:ext uri="{BB962C8B-B14F-4D97-AF65-F5344CB8AC3E}">
        <p14:creationId xmlns:p14="http://schemas.microsoft.com/office/powerpoint/2010/main" val="92507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2C7A88-C973-4FAD-BD4F-AE91B5CBA1DE}"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Causality chain and cumulative impact</a:t>
            </a:r>
            <a:endParaRPr lang="en-US" dirty="0"/>
          </a:p>
        </p:txBody>
      </p:sp>
      <p:sp>
        <p:nvSpPr>
          <p:cNvPr id="4" name="Slide Number Placeholder 3"/>
          <p:cNvSpPr>
            <a:spLocks noGrp="1"/>
          </p:cNvSpPr>
          <p:nvPr>
            <p:ph type="sldNum" sz="quarter" idx="10"/>
          </p:nvPr>
        </p:nvSpPr>
        <p:spPr/>
        <p:txBody>
          <a:bodyPr/>
          <a:lstStyle/>
          <a:p>
            <a:fld id="{B32C7A88-C973-4FAD-BD4F-AE91B5CBA1D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346505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132543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907918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useBgFill="1">
        <p:nvSpPr>
          <p:cNvPr id="42" name="41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3 Marcador de fecha"/>
          <p:cNvSpPr>
            <a:spLocks noGrp="1"/>
          </p:cNvSpPr>
          <p:nvPr>
            <p:ph type="dt" sz="half" idx="10"/>
          </p:nvPr>
        </p:nvSpPr>
        <p:spPr>
          <a:xfrm>
            <a:off x="6858016" y="6500834"/>
            <a:ext cx="2133600" cy="252000"/>
          </a:xfrm>
        </p:spPr>
        <p:txBody>
          <a:bodyPr/>
          <a:lstStyle>
            <a:lvl1pPr algn="r">
              <a:defRPr>
                <a:solidFill>
                  <a:schemeClr val="bg1">
                    <a:lumMod val="50000"/>
                  </a:schemeClr>
                </a:solidFill>
              </a:defRPr>
            </a:lvl1pPr>
          </a:lstStyle>
          <a:p>
            <a:fld id="{82E42635-070C-4CD4-9F36-53373936D961}" type="datetime4">
              <a:rPr lang="en-US" smtClean="0">
                <a:solidFill>
                  <a:srgbClr val="FFFFFF">
                    <a:lumMod val="50000"/>
                  </a:srgbClr>
                </a:solidFill>
              </a:rPr>
              <a:pPr/>
              <a:t>December 6, 2013</a:t>
            </a:fld>
            <a:endParaRPr lang="en-US" dirty="0">
              <a:solidFill>
                <a:srgbClr val="FFFFFF">
                  <a:lumMod val="50000"/>
                </a:srgbClr>
              </a:solidFill>
            </a:endParaRPr>
          </a:p>
        </p:txBody>
      </p:sp>
      <p:sp>
        <p:nvSpPr>
          <p:cNvPr id="8" name="7 Marcador de texto"/>
          <p:cNvSpPr>
            <a:spLocks noGrp="1"/>
          </p:cNvSpPr>
          <p:nvPr>
            <p:ph type="body" sz="quarter" idx="13" hasCustomPrompt="1"/>
          </p:nvPr>
        </p:nvSpPr>
        <p:spPr>
          <a:xfrm>
            <a:off x="1564506" y="4214814"/>
            <a:ext cx="6043609" cy="571500"/>
          </a:xfrm>
        </p:spPr>
        <p:txBody>
          <a:bodyPr anchor="ctr" anchorCtr="0">
            <a:normAutofit/>
          </a:bodyPr>
          <a:lstStyle>
            <a:lvl1pPr algn="ctr">
              <a:buNone/>
              <a:defRPr sz="2400" b="1">
                <a:solidFill>
                  <a:schemeClr val="accent1"/>
                </a:solidFill>
              </a:defRPr>
            </a:lvl1pPr>
          </a:lstStyle>
          <a:p>
            <a:pPr lvl="0"/>
            <a:r>
              <a:rPr lang="en-US" noProof="0" smtClean="0"/>
              <a:t>Author</a:t>
            </a:r>
            <a:endParaRPr lang="en-US" noProof="0"/>
          </a:p>
        </p:txBody>
      </p:sp>
      <p:sp>
        <p:nvSpPr>
          <p:cNvPr id="12" name="7 Marcador de texto"/>
          <p:cNvSpPr>
            <a:spLocks noGrp="1"/>
          </p:cNvSpPr>
          <p:nvPr>
            <p:ph type="body" sz="quarter" idx="15" hasCustomPrompt="1"/>
          </p:nvPr>
        </p:nvSpPr>
        <p:spPr>
          <a:xfrm>
            <a:off x="1564506" y="4643442"/>
            <a:ext cx="6043609" cy="571500"/>
          </a:xfrm>
        </p:spPr>
        <p:txBody>
          <a:bodyPr anchor="ctr" anchorCtr="0">
            <a:normAutofit/>
          </a:bodyPr>
          <a:lstStyle>
            <a:lvl1pPr algn="ctr">
              <a:buNone/>
              <a:defRPr sz="2100" b="1">
                <a:solidFill>
                  <a:schemeClr val="tx2">
                    <a:lumMod val="85000"/>
                    <a:lumOff val="1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42845" y="6215082"/>
            <a:ext cx="8858248" cy="571480"/>
          </a:xfrm>
        </p:spPr>
        <p:txBody>
          <a:bodyPr anchor="ctr">
            <a:normAutofit/>
          </a:bodyPr>
          <a:lstStyle>
            <a:lvl1pPr marL="0" indent="0">
              <a:buNone/>
              <a:defRPr sz="1200" baseline="0">
                <a:solidFill>
                  <a:schemeClr val="tx2">
                    <a:lumMod val="50000"/>
                    <a:lumOff val="50000"/>
                  </a:schemeClr>
                </a:solidFill>
                <a:latin typeface="+mn-lt"/>
              </a:defRPr>
            </a:lvl1pPr>
          </a:lstStyle>
          <a:p>
            <a:pPr lvl="0"/>
            <a:r>
              <a:rPr lang="en-US" noProof="0" dirty="0" smtClean="0"/>
              <a:t>Notes if necessary</a:t>
            </a:r>
            <a:endParaRPr lang="en-US" noProof="0" dirty="0"/>
          </a:p>
        </p:txBody>
      </p:sp>
      <p:cxnSp>
        <p:nvCxnSpPr>
          <p:cNvPr id="26" name="25 Conector recto"/>
          <p:cNvCxnSpPr/>
          <p:nvPr/>
        </p:nvCxnSpPr>
        <p:spPr>
          <a:xfrm>
            <a:off x="500034" y="4143380"/>
            <a:ext cx="8072494" cy="0"/>
          </a:xfrm>
          <a:prstGeom prst="line">
            <a:avLst/>
          </a:prstGeom>
          <a:ln w="63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7 Marcador de texto"/>
          <p:cNvSpPr>
            <a:spLocks noGrp="1"/>
          </p:cNvSpPr>
          <p:nvPr>
            <p:ph type="body" sz="quarter" idx="17" hasCustomPrompt="1"/>
          </p:nvPr>
        </p:nvSpPr>
        <p:spPr>
          <a:xfrm>
            <a:off x="500034" y="1990461"/>
            <a:ext cx="8072494" cy="895380"/>
          </a:xfrm>
          <a:prstGeom prst="round2SameRect">
            <a:avLst/>
          </a:prstGeom>
          <a:solidFill>
            <a:schemeClr val="accent1"/>
          </a:solidFill>
          <a:effectLst>
            <a:outerShdw blurRad="50800" dist="38100" dir="5400000" algn="t" rotWithShape="0">
              <a:prstClr val="black">
                <a:alpha val="20000"/>
              </a:prstClr>
            </a:outerShdw>
          </a:effectLst>
          <a:scene3d>
            <a:camera prst="orthographicFront"/>
            <a:lightRig rig="threePt" dir="t"/>
          </a:scene3d>
          <a:sp3d>
            <a:bevelT prst="angle"/>
          </a:sp3d>
        </p:spPr>
        <p:txBody>
          <a:bodyPr anchor="ctr" anchorCtr="0">
            <a:spAutoFit/>
          </a:bodyPr>
          <a:lstStyle>
            <a:lvl1pPr algn="ctr">
              <a:buNone/>
              <a:defRPr sz="4950" b="1">
                <a:solidFill>
                  <a:schemeClr val="bg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4" y="3143248"/>
            <a:ext cx="8072494" cy="720000"/>
          </a:xfrm>
          <a:solidFill>
            <a:schemeClr val="tx2">
              <a:lumMod val="85000"/>
              <a:lumOff val="15000"/>
            </a:schemeClr>
          </a:solidFill>
          <a:effectLst>
            <a:outerShdw blurRad="50800" dist="38100" dir="5400000" algn="t" rotWithShape="0">
              <a:prstClr val="black">
                <a:alpha val="20000"/>
              </a:prstClr>
            </a:outerShdw>
          </a:effectLst>
          <a:scene3d>
            <a:camera prst="orthographicFront"/>
            <a:lightRig rig="threePt" dir="t"/>
          </a:scene3d>
          <a:sp3d>
            <a:bevelT prst="angle"/>
          </a:sp3d>
        </p:spPr>
        <p:txBody>
          <a:bodyPr anchor="ctr" anchorCtr="0">
            <a:normAutofit/>
          </a:bodyPr>
          <a:lstStyle>
            <a:lvl1pPr algn="ctr">
              <a:buNone/>
              <a:defRPr sz="3300" b="1">
                <a:solidFill>
                  <a:schemeClr val="bg1"/>
                </a:solidFill>
              </a:defRPr>
            </a:lvl1pPr>
          </a:lstStyle>
          <a:p>
            <a:pPr lvl="0"/>
            <a:r>
              <a:rPr lang="en-US" noProof="0" dirty="0" smtClean="0"/>
              <a:t>Subtitle</a:t>
            </a:r>
            <a:endParaRPr lang="en-US" noProof="0" dirty="0"/>
          </a:p>
        </p:txBody>
      </p:sp>
    </p:spTree>
    <p:extLst>
      <p:ext uri="{BB962C8B-B14F-4D97-AF65-F5344CB8AC3E}">
        <p14:creationId xmlns:p14="http://schemas.microsoft.com/office/powerpoint/2010/main" val="29994357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7" name="6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Marcador de texto"/>
          <p:cNvSpPr>
            <a:spLocks noGrp="1"/>
          </p:cNvSpPr>
          <p:nvPr>
            <p:ph type="body" sz="quarter" idx="13" hasCustomPrompt="1"/>
          </p:nvPr>
        </p:nvSpPr>
        <p:spPr>
          <a:xfrm>
            <a:off x="500033" y="5286388"/>
            <a:ext cx="8100000" cy="571500"/>
          </a:xfrm>
        </p:spPr>
        <p:txBody>
          <a:bodyPr anchor="ctr" anchorCtr="0">
            <a:normAutofit/>
          </a:bodyPr>
          <a:lstStyle>
            <a:lvl1pPr marL="0" indent="0" algn="ctr">
              <a:buNone/>
              <a:defRPr sz="2400" b="1">
                <a:solidFill>
                  <a:schemeClr val="tx2">
                    <a:lumMod val="95000"/>
                    <a:lumOff val="5000"/>
                  </a:schemeClr>
                </a:solidFill>
              </a:defRPr>
            </a:lvl1pPr>
          </a:lstStyle>
          <a:p>
            <a:pPr lvl="0"/>
            <a:r>
              <a:rPr lang="en-US" noProof="0" dirty="0" smtClean="0"/>
              <a:t>Author</a:t>
            </a:r>
            <a:endParaRPr lang="en-US" noProof="0" dirty="0"/>
          </a:p>
        </p:txBody>
      </p:sp>
      <p:sp>
        <p:nvSpPr>
          <p:cNvPr id="12" name="7 Marcador de texto"/>
          <p:cNvSpPr>
            <a:spLocks noGrp="1"/>
          </p:cNvSpPr>
          <p:nvPr>
            <p:ph type="body" sz="quarter" idx="15" hasCustomPrompt="1"/>
          </p:nvPr>
        </p:nvSpPr>
        <p:spPr>
          <a:xfrm>
            <a:off x="500033" y="5786458"/>
            <a:ext cx="8100000" cy="571500"/>
          </a:xfrm>
        </p:spPr>
        <p:txBody>
          <a:bodyPr anchor="ctr" anchorCtr="0">
            <a:normAutofit/>
          </a:bodyPr>
          <a:lstStyle>
            <a:lvl1pPr marL="0" indent="0" algn="ctr">
              <a:buNone/>
              <a:defRPr sz="2100" b="1">
                <a:solidFill>
                  <a:schemeClr val="tx2">
                    <a:lumMod val="85000"/>
                    <a:lumOff val="1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52385" y="6500834"/>
            <a:ext cx="8848772" cy="288000"/>
          </a:xfrm>
        </p:spPr>
        <p:txBody>
          <a:bodyPr anchor="ctr">
            <a:normAutofit/>
          </a:bodyPr>
          <a:lstStyle>
            <a:lvl1pPr marL="0" indent="0">
              <a:buNone/>
              <a:defRPr sz="1200" baseline="0">
                <a:solidFill>
                  <a:schemeClr val="bg1">
                    <a:lumMod val="75000"/>
                  </a:schemeClr>
                </a:solidFill>
                <a:latin typeface="+mn-lt"/>
              </a:defRPr>
            </a:lvl1pPr>
          </a:lstStyle>
          <a:p>
            <a:pPr lvl="0"/>
            <a:r>
              <a:rPr lang="en-US" noProof="0" dirty="0" smtClean="0"/>
              <a:t>Notes if necessary</a:t>
            </a:r>
            <a:endParaRPr lang="en-US" noProof="0" dirty="0"/>
          </a:p>
        </p:txBody>
      </p:sp>
      <p:sp>
        <p:nvSpPr>
          <p:cNvPr id="27" name="7 Marcador de texto"/>
          <p:cNvSpPr>
            <a:spLocks noGrp="1"/>
          </p:cNvSpPr>
          <p:nvPr>
            <p:ph type="body" sz="quarter" idx="17" hasCustomPrompt="1"/>
          </p:nvPr>
        </p:nvSpPr>
        <p:spPr>
          <a:xfrm>
            <a:off x="500033" y="1785926"/>
            <a:ext cx="8100000" cy="12600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scene3d>
            <a:camera prst="orthographicFront"/>
            <a:lightRig rig="threePt" dir="t"/>
          </a:scene3d>
          <a:sp3d>
            <a:bevelT prst="angle"/>
          </a:sp3d>
        </p:spPr>
        <p:txBody>
          <a:bodyPr anchor="ctr" anchorCtr="0">
            <a:normAutofit/>
          </a:bodyPr>
          <a:lstStyle>
            <a:lvl1pPr marL="0" indent="0" algn="ctr">
              <a:buNone/>
              <a:defRPr sz="4950" b="1">
                <a:solidFill>
                  <a:schemeClr val="bg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3" y="3143248"/>
            <a:ext cx="8100000" cy="900000"/>
          </a:xfrm>
          <a:prstGeom prst="roundRect">
            <a:avLst>
              <a:gd name="adj" fmla="val 0"/>
            </a:avLst>
          </a:prstGeom>
          <a:gradFill flip="none" rotWithShape="1">
            <a:gsLst>
              <a:gs pos="0">
                <a:schemeClr val="tx1">
                  <a:lumMod val="85000"/>
                  <a:lumOff val="15000"/>
                  <a:tint val="66000"/>
                  <a:satMod val="160000"/>
                </a:schemeClr>
              </a:gs>
              <a:gs pos="50000">
                <a:schemeClr val="tx1">
                  <a:lumMod val="85000"/>
                  <a:lumOff val="15000"/>
                  <a:tint val="44500"/>
                  <a:satMod val="160000"/>
                </a:schemeClr>
              </a:gs>
              <a:gs pos="100000">
                <a:schemeClr val="tx1">
                  <a:lumMod val="85000"/>
                  <a:lumOff val="15000"/>
                  <a:tint val="23500"/>
                  <a:satMod val="160000"/>
                </a:schemeClr>
              </a:gs>
            </a:gsLst>
            <a:lin ang="5400000" scaled="1"/>
            <a:tileRect/>
          </a:gradFill>
          <a:effectLst/>
          <a:scene3d>
            <a:camera prst="orthographicFront"/>
            <a:lightRig rig="threePt" dir="t"/>
          </a:scene3d>
          <a:sp3d>
            <a:bevelT prst="angle"/>
          </a:sp3d>
        </p:spPr>
        <p:txBody>
          <a:bodyPr anchor="ctr" anchorCtr="0">
            <a:normAutofit/>
          </a:bodyPr>
          <a:lstStyle>
            <a:lvl1pPr marL="0" indent="0" algn="ctr">
              <a:buNone/>
              <a:defRPr sz="3600" b="1">
                <a:solidFill>
                  <a:schemeClr val="accent1"/>
                </a:solidFill>
              </a:defRPr>
            </a:lvl1pPr>
          </a:lstStyle>
          <a:p>
            <a:pPr lvl="0"/>
            <a:r>
              <a:rPr lang="en-US" noProof="0" dirty="0" smtClean="0"/>
              <a:t>Subtitle</a:t>
            </a:r>
            <a:endParaRPr lang="en-US" noProof="0" dirty="0"/>
          </a:p>
        </p:txBody>
      </p:sp>
      <p:sp useBgFill="1">
        <p:nvSpPr>
          <p:cNvPr id="9" name="8 Rectángulo"/>
          <p:cNvSpPr/>
          <p:nvPr userDrawn="1"/>
        </p:nvSpPr>
        <p:spPr>
          <a:xfrm>
            <a:off x="7572396" y="5929330"/>
            <a:ext cx="1571604" cy="928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0621628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7" name="6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Marcador de texto"/>
          <p:cNvSpPr>
            <a:spLocks noGrp="1"/>
          </p:cNvSpPr>
          <p:nvPr>
            <p:ph type="body" sz="quarter" idx="13" hasCustomPrompt="1"/>
          </p:nvPr>
        </p:nvSpPr>
        <p:spPr>
          <a:xfrm>
            <a:off x="500033" y="5286388"/>
            <a:ext cx="8100000" cy="571500"/>
          </a:xfrm>
        </p:spPr>
        <p:txBody>
          <a:bodyPr anchor="ctr" anchorCtr="0">
            <a:normAutofit/>
          </a:bodyPr>
          <a:lstStyle>
            <a:lvl1pPr marL="0" indent="0" algn="ctr">
              <a:buNone/>
              <a:defRPr sz="2400" b="1">
                <a:solidFill>
                  <a:schemeClr val="tx2">
                    <a:lumMod val="95000"/>
                    <a:lumOff val="5000"/>
                  </a:schemeClr>
                </a:solidFill>
              </a:defRPr>
            </a:lvl1pPr>
          </a:lstStyle>
          <a:p>
            <a:pPr lvl="0"/>
            <a:r>
              <a:rPr lang="en-US" noProof="0" dirty="0" smtClean="0"/>
              <a:t>Author</a:t>
            </a:r>
            <a:endParaRPr lang="en-US" noProof="0" dirty="0"/>
          </a:p>
        </p:txBody>
      </p:sp>
      <p:sp>
        <p:nvSpPr>
          <p:cNvPr id="12" name="7 Marcador de texto"/>
          <p:cNvSpPr>
            <a:spLocks noGrp="1"/>
          </p:cNvSpPr>
          <p:nvPr>
            <p:ph type="body" sz="quarter" idx="15" hasCustomPrompt="1"/>
          </p:nvPr>
        </p:nvSpPr>
        <p:spPr>
          <a:xfrm>
            <a:off x="500033" y="5786458"/>
            <a:ext cx="8100000" cy="571500"/>
          </a:xfrm>
        </p:spPr>
        <p:txBody>
          <a:bodyPr anchor="ctr" anchorCtr="0">
            <a:normAutofit/>
          </a:bodyPr>
          <a:lstStyle>
            <a:lvl1pPr marL="0" indent="0" algn="ctr">
              <a:buNone/>
              <a:defRPr sz="2100" b="1">
                <a:solidFill>
                  <a:schemeClr val="tx1">
                    <a:lumMod val="75000"/>
                    <a:lumOff val="2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52385" y="6500834"/>
            <a:ext cx="8848772" cy="288000"/>
          </a:xfrm>
        </p:spPr>
        <p:txBody>
          <a:bodyPr anchor="ctr">
            <a:normAutofit/>
          </a:bodyPr>
          <a:lstStyle>
            <a:lvl1pPr marL="0" indent="0">
              <a:buNone/>
              <a:defRPr sz="1200" baseline="0">
                <a:solidFill>
                  <a:schemeClr val="tx1">
                    <a:lumMod val="75000"/>
                    <a:lumOff val="25000"/>
                  </a:schemeClr>
                </a:solidFill>
                <a:latin typeface="+mn-lt"/>
              </a:defRPr>
            </a:lvl1pPr>
          </a:lstStyle>
          <a:p>
            <a:pPr lvl="0"/>
            <a:r>
              <a:rPr lang="en-US" noProof="0" dirty="0" smtClean="0"/>
              <a:t>Notes if necessary</a:t>
            </a:r>
            <a:endParaRPr lang="en-US" noProof="0" dirty="0"/>
          </a:p>
        </p:txBody>
      </p:sp>
      <p:sp>
        <p:nvSpPr>
          <p:cNvPr id="27" name="7 Marcador de texto"/>
          <p:cNvSpPr>
            <a:spLocks noGrp="1"/>
          </p:cNvSpPr>
          <p:nvPr>
            <p:ph type="body" sz="quarter" idx="17" hasCustomPrompt="1"/>
          </p:nvPr>
        </p:nvSpPr>
        <p:spPr>
          <a:xfrm>
            <a:off x="500033" y="2016720"/>
            <a:ext cx="8100000" cy="895380"/>
          </a:xfrm>
          <a:prstGeom prst="round2SameRect">
            <a:avLst/>
          </a:prstGeom>
          <a:noFill/>
          <a:effectLst/>
        </p:spPr>
        <p:txBody>
          <a:bodyPr anchor="ctr" anchorCtr="0">
            <a:spAutoFit/>
          </a:bodyPr>
          <a:lstStyle>
            <a:lvl1pPr marL="0" indent="0" algn="ctr">
              <a:buNone/>
              <a:defRPr sz="4950" b="1">
                <a:solidFill>
                  <a:schemeClr val="accent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3" y="3261842"/>
            <a:ext cx="8100000" cy="646331"/>
          </a:xfrm>
          <a:prstGeom prst="roundRect">
            <a:avLst>
              <a:gd name="adj" fmla="val 0"/>
            </a:avLst>
          </a:prstGeom>
          <a:noFill/>
          <a:effectLst/>
        </p:spPr>
        <p:txBody>
          <a:bodyPr anchor="ctr" anchorCtr="0">
            <a:spAutoFit/>
          </a:bodyPr>
          <a:lstStyle>
            <a:lvl1pPr marL="0" indent="0" algn="ctr">
              <a:buNone/>
              <a:defRPr sz="3600" b="1">
                <a:solidFill>
                  <a:schemeClr val="accent1"/>
                </a:solidFill>
              </a:defRPr>
            </a:lvl1pPr>
          </a:lstStyle>
          <a:p>
            <a:pPr lvl="0"/>
            <a:r>
              <a:rPr lang="en-US" noProof="0" dirty="0" smtClean="0"/>
              <a:t>Subtitle</a:t>
            </a:r>
            <a:endParaRPr lang="en-US" noProof="0" dirty="0"/>
          </a:p>
        </p:txBody>
      </p:sp>
    </p:spTree>
    <p:extLst>
      <p:ext uri="{BB962C8B-B14F-4D97-AF65-F5344CB8AC3E}">
        <p14:creationId xmlns:p14="http://schemas.microsoft.com/office/powerpoint/2010/main" val="11267733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842" y="71414"/>
            <a:ext cx="8856000" cy="1585936"/>
          </a:xfrm>
        </p:spPr>
        <p:txBody>
          <a:bodyPr>
            <a:noAutofit/>
          </a:bodyPr>
          <a:lstStyle/>
          <a:p>
            <a:r>
              <a:rPr lang="es-ES"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EB0B07C-A0D0-490E-BF20-B2D9F1BE56A2}"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223925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1 Título"/>
          <p:cNvSpPr>
            <a:spLocks noGrp="1"/>
          </p:cNvSpPr>
          <p:nvPr>
            <p:ph type="ctrTitle"/>
          </p:nvPr>
        </p:nvSpPr>
        <p:spPr>
          <a:xfrm>
            <a:off x="685800" y="3671892"/>
            <a:ext cx="7772400" cy="923330"/>
          </a:xfrm>
        </p:spPr>
        <p:txBody>
          <a:bodyPr/>
          <a:lstStyle>
            <a:lvl1pPr algn="ctr">
              <a:defRPr sz="2700" b="1"/>
            </a:lvl1pPr>
          </a:lstStyle>
          <a:p>
            <a:r>
              <a:rPr lang="es-ES" smtClean="0"/>
              <a:t>Haga clic para modificar el estilo de título del patrón</a:t>
            </a:r>
            <a:endParaRPr lang="en-US" dirty="0"/>
          </a:p>
        </p:txBody>
      </p:sp>
      <p:sp>
        <p:nvSpPr>
          <p:cNvPr id="8" name="2 Subtítulo"/>
          <p:cNvSpPr>
            <a:spLocks noGrp="1"/>
          </p:cNvSpPr>
          <p:nvPr>
            <p:ph type="subTitle" idx="1"/>
          </p:nvPr>
        </p:nvSpPr>
        <p:spPr>
          <a:xfrm>
            <a:off x="685819" y="5029212"/>
            <a:ext cx="7758122" cy="900118"/>
          </a:xfrm>
        </p:spPr>
        <p:txBody>
          <a:bodyPr>
            <a:normAutofit/>
          </a:bodyPr>
          <a:lstStyle>
            <a:lvl1pPr marL="0" indent="0" algn="ctr">
              <a:buNone/>
              <a:defRPr sz="1800" b="1">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9" name="8 Imagen" descr="logos tp.png"/>
          <p:cNvPicPr>
            <a:picLocks noChangeAspect="1"/>
          </p:cNvPicPr>
          <p:nvPr/>
        </p:nvPicPr>
        <p:blipFill>
          <a:blip r:embed="rId2" cstate="print"/>
          <a:stretch>
            <a:fillRect/>
          </a:stretch>
        </p:blipFill>
        <p:spPr>
          <a:xfrm>
            <a:off x="1607151" y="428604"/>
            <a:ext cx="5893808" cy="1214446"/>
          </a:xfrm>
          <a:prstGeom prst="rect">
            <a:avLst/>
          </a:prstGeom>
        </p:spPr>
      </p:pic>
      <p:sp useBgFill="1">
        <p:nvSpPr>
          <p:cNvPr id="10" name="9 Rectángulo"/>
          <p:cNvSpPr/>
          <p:nvPr/>
        </p:nvSpPr>
        <p:spPr>
          <a:xfrm>
            <a:off x="7643835" y="6072207"/>
            <a:ext cx="1500166"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3 Marcador de fecha"/>
          <p:cNvSpPr>
            <a:spLocks noGrp="1"/>
          </p:cNvSpPr>
          <p:nvPr>
            <p:ph type="dt" sz="half" idx="10"/>
          </p:nvPr>
        </p:nvSpPr>
        <p:spPr>
          <a:xfrm>
            <a:off x="7315185" y="6421463"/>
            <a:ext cx="1757410" cy="365125"/>
          </a:xfrm>
        </p:spPr>
        <p:txBody>
          <a:bodyPr/>
          <a:lstStyle/>
          <a:p>
            <a:fld id="{76E7D81C-3CCC-4092-A575-E91B897B8AD5}" type="datetime4">
              <a:rPr lang="en-US" smtClean="0">
                <a:solidFill>
                  <a:srgbClr val="929292"/>
                </a:solidFill>
              </a:rPr>
              <a:pPr/>
              <a:t>December 6, 2013</a:t>
            </a:fld>
            <a:endParaRPr lang="en-US">
              <a:solidFill>
                <a:srgbClr val="929292"/>
              </a:solidFill>
            </a:endParaRPr>
          </a:p>
        </p:txBody>
      </p:sp>
    </p:spTree>
    <p:extLst>
      <p:ext uri="{BB962C8B-B14F-4D97-AF65-F5344CB8AC3E}">
        <p14:creationId xmlns:p14="http://schemas.microsoft.com/office/powerpoint/2010/main" val="4231544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815419" cy="1200329"/>
          </a:xfrm>
        </p:spPr>
        <p:txBody>
          <a:bodyPr/>
          <a:lstStyle/>
          <a:p>
            <a:r>
              <a:rPr lang="es-ES" smtClean="0"/>
              <a:t>Haga clic para modificar el estilo de título del patrón</a:t>
            </a:r>
            <a:endParaRPr lang="en-US" dirty="0"/>
          </a:p>
        </p:txBody>
      </p:sp>
      <p:sp>
        <p:nvSpPr>
          <p:cNvPr id="3" name="2 Marcador de contenido"/>
          <p:cNvSpPr>
            <a:spLocks noGrp="1"/>
          </p:cNvSpPr>
          <p:nvPr>
            <p:ph sz="half" idx="1"/>
          </p:nvPr>
        </p:nvSpPr>
        <p:spPr>
          <a:xfrm>
            <a:off x="457200" y="1428736"/>
            <a:ext cx="4038600" cy="46434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28736"/>
            <a:ext cx="4038600" cy="46434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8FB23E3-D5FD-49D2-A6D3-5E28914EFBED}"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390718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815419" cy="1200329"/>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42873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068498"/>
            <a:ext cx="4040188" cy="40037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6" y="142873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068498"/>
            <a:ext cx="4041775" cy="40037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30129AE2-0C23-47FF-98C7-34B82B6525CC}" type="datetime4">
              <a:rPr lang="en-US" smtClean="0">
                <a:solidFill>
                  <a:srgbClr val="929292"/>
                </a:solidFill>
              </a:rPr>
              <a:pPr/>
              <a:t>December 6, 2013</a:t>
            </a:fld>
            <a:endParaRPr lang="en-US">
              <a:solidFill>
                <a:srgbClr val="929292"/>
              </a:solidFill>
            </a:endParaRPr>
          </a:p>
        </p:txBody>
      </p:sp>
      <p:sp>
        <p:nvSpPr>
          <p:cNvPr id="8" name="7 Marcador de pie de página"/>
          <p:cNvSpPr>
            <a:spLocks noGrp="1"/>
          </p:cNvSpPr>
          <p:nvPr>
            <p:ph type="ftr" sz="quarter" idx="11"/>
          </p:nvPr>
        </p:nvSpPr>
        <p:spPr/>
        <p:txBody>
          <a:bodyPr/>
          <a:lstStyle/>
          <a:p>
            <a:endParaRPr lang="en-US">
              <a:solidFill>
                <a:srgbClr val="A82010"/>
              </a:solidFill>
            </a:endParaRPr>
          </a:p>
        </p:txBody>
      </p:sp>
      <p:sp>
        <p:nvSpPr>
          <p:cNvPr id="9" name="8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309338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42842" y="71414"/>
            <a:ext cx="8856000" cy="857256"/>
          </a:xfrm>
        </p:spPr>
        <p:txBody>
          <a:bodyPr>
            <a:noAutofit/>
          </a:bodyPr>
          <a:lstStyle>
            <a:lvl1pPr>
              <a:defRPr sz="3600" b="1"/>
            </a:lvl1pPr>
          </a:lstStyle>
          <a:p>
            <a:r>
              <a:rPr lang="es-ES" noProof="0" smtClean="0"/>
              <a:t>Haga clic para modificar el estilo de título del patrón</a:t>
            </a:r>
            <a:endParaRPr lang="en-US" noProof="0" dirty="0"/>
          </a:p>
        </p:txBody>
      </p:sp>
      <p:sp>
        <p:nvSpPr>
          <p:cNvPr id="3" name="2 Marcador de fecha"/>
          <p:cNvSpPr>
            <a:spLocks noGrp="1"/>
          </p:cNvSpPr>
          <p:nvPr>
            <p:ph type="dt" sz="half" idx="10"/>
          </p:nvPr>
        </p:nvSpPr>
        <p:spPr/>
        <p:txBody>
          <a:bodyPr/>
          <a:lstStyle/>
          <a:p>
            <a:fld id="{898BEB52-4F67-41B5-9D5A-C5EB91E88930}" type="datetime4">
              <a:rPr lang="en-US" smtClean="0">
                <a:solidFill>
                  <a:srgbClr val="929292"/>
                </a:solidFill>
              </a:rPr>
              <a:pPr/>
              <a:t>December 6, 2013</a:t>
            </a:fld>
            <a:endParaRPr lang="en-US">
              <a:solidFill>
                <a:srgbClr val="929292"/>
              </a:solidFill>
            </a:endParaRPr>
          </a:p>
        </p:txBody>
      </p:sp>
      <p:sp>
        <p:nvSpPr>
          <p:cNvPr id="4" name="3 Marcador de pie de página"/>
          <p:cNvSpPr>
            <a:spLocks noGrp="1"/>
          </p:cNvSpPr>
          <p:nvPr>
            <p:ph type="ftr" sz="quarter" idx="11"/>
          </p:nvPr>
        </p:nvSpPr>
        <p:spPr/>
        <p:txBody>
          <a:bodyPr/>
          <a:lstStyle/>
          <a:p>
            <a:endParaRPr lang="en-US">
              <a:solidFill>
                <a:srgbClr val="A82010"/>
              </a:solidFill>
            </a:endParaRPr>
          </a:p>
        </p:txBody>
      </p:sp>
      <p:sp>
        <p:nvSpPr>
          <p:cNvPr id="5" name="4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28241306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3150263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737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881102"/>
            <a:ext cx="3008313" cy="553998"/>
          </a:xfrm>
        </p:spPr>
        <p:txBody>
          <a:bodyPr anchor="b"/>
          <a:lstStyle>
            <a:lvl1pPr algn="l">
              <a:defRPr sz="15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642920"/>
            <a:ext cx="5111750" cy="548324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A81140-A594-492A-8506-6C154CB971C6}"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284107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1"/>
      </p:bgRef>
    </p:bg>
    <p:spTree>
      <p:nvGrpSpPr>
        <p:cNvPr id="1" name=""/>
        <p:cNvGrpSpPr/>
        <p:nvPr/>
      </p:nvGrpSpPr>
      <p:grpSpPr>
        <a:xfrm>
          <a:off x="0" y="0"/>
          <a:ext cx="0" cy="0"/>
          <a:chOff x="0" y="0"/>
          <a:chExt cx="0" cy="0"/>
        </a:xfrm>
      </p:grpSpPr>
      <p:sp useBgFill="1">
        <p:nvSpPr>
          <p:cNvPr id="8" name="7 Rectángulo"/>
          <p:cNvSpPr/>
          <p:nvPr/>
        </p:nvSpPr>
        <p:spPr>
          <a:xfrm>
            <a:off x="7786710" y="0"/>
            <a:ext cx="135729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1 Título"/>
          <p:cNvSpPr>
            <a:spLocks noGrp="1"/>
          </p:cNvSpPr>
          <p:nvPr>
            <p:ph type="title"/>
          </p:nvPr>
        </p:nvSpPr>
        <p:spPr>
          <a:xfrm>
            <a:off x="214282" y="5006105"/>
            <a:ext cx="8786874" cy="323165"/>
          </a:xfrm>
        </p:spPr>
        <p:txBody>
          <a:bodyPr anchor="b"/>
          <a:lstStyle>
            <a:lvl1pPr algn="l">
              <a:defRPr sz="1500" b="1"/>
            </a:lvl1pPr>
          </a:lstStyle>
          <a:p>
            <a:r>
              <a:rPr lang="es-ES" smtClean="0"/>
              <a:t>Haga clic para modificar el estilo de título del patrón</a:t>
            </a:r>
            <a:endParaRPr lang="en-US" dirty="0"/>
          </a:p>
        </p:txBody>
      </p:sp>
      <p:sp>
        <p:nvSpPr>
          <p:cNvPr id="3" name="2 Marcador de posición de imagen"/>
          <p:cNvSpPr>
            <a:spLocks noGrp="1"/>
          </p:cNvSpPr>
          <p:nvPr>
            <p:ph type="pic" idx="1"/>
          </p:nvPr>
        </p:nvSpPr>
        <p:spPr>
          <a:xfrm>
            <a:off x="214282" y="142854"/>
            <a:ext cx="8786874" cy="458472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214282" y="5332276"/>
            <a:ext cx="8786874" cy="8828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8C1C09-4F92-46B4-9A60-CB4454BD5789}"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59440306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57133" y="1428736"/>
            <a:ext cx="8829706" cy="485778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6B36EA2-8050-459F-AB3D-675B96CE69FB}"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3162849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65631" y="200025"/>
            <a:ext cx="1292662" cy="6140452"/>
          </a:xfrm>
        </p:spPr>
        <p:txBody>
          <a:bodyPr vert="eaVert"/>
          <a:lstStyle/>
          <a:p>
            <a:r>
              <a:rPr lang="es-ES" smtClean="0"/>
              <a:t>Haga clic para modificar el estilo de título del patrón</a:t>
            </a:r>
            <a:endParaRPr lang="en-US" dirty="0"/>
          </a:p>
        </p:txBody>
      </p:sp>
      <p:sp>
        <p:nvSpPr>
          <p:cNvPr id="3" name="2 Marcador de texto vertical"/>
          <p:cNvSpPr>
            <a:spLocks noGrp="1"/>
          </p:cNvSpPr>
          <p:nvPr>
            <p:ph type="body" orient="vert" idx="1"/>
          </p:nvPr>
        </p:nvSpPr>
        <p:spPr>
          <a:xfrm>
            <a:off x="142844" y="214291"/>
            <a:ext cx="7715304" cy="614366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93861886-EC37-433B-AC24-2BBFB5560363}"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332024713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ckground">
    <p:bg>
      <p:bgRef idx="1001">
        <a:schemeClr val="bg1"/>
      </p:bgRef>
    </p:bg>
    <p:spTree>
      <p:nvGrpSpPr>
        <p:cNvPr id="1" name=""/>
        <p:cNvGrpSpPr/>
        <p:nvPr/>
      </p:nvGrpSpPr>
      <p:grpSpPr>
        <a:xfrm>
          <a:off x="0" y="0"/>
          <a:ext cx="0" cy="0"/>
          <a:chOff x="0" y="0"/>
          <a:chExt cx="0" cy="0"/>
        </a:xfrm>
      </p:grpSpPr>
      <p:sp useBgFill="1">
        <p:nvSpPr>
          <p:cNvPr id="2" name="1 Rectángulo"/>
          <p:cNvSpPr/>
          <p:nvPr/>
        </p:nvSpPr>
        <p:spPr>
          <a:xfrm>
            <a:off x="7786710" y="6072206"/>
            <a:ext cx="135729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useBgFill="1">
        <p:nvSpPr>
          <p:cNvPr id="3" name="2 Rectángulo"/>
          <p:cNvSpPr/>
          <p:nvPr/>
        </p:nvSpPr>
        <p:spPr>
          <a:xfrm>
            <a:off x="0" y="5829303"/>
            <a:ext cx="9144000" cy="1042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50589547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rt">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useBgFill="1">
        <p:nvSpPr>
          <p:cNvPr id="22" name="21 Rectángulo"/>
          <p:cNvSpPr/>
          <p:nvPr/>
        </p:nvSpPr>
        <p:spPr>
          <a:xfrm>
            <a:off x="0" y="5786439"/>
            <a:ext cx="9144000" cy="1071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17238344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5 CuadroTexto"/>
          <p:cNvSpPr txBox="1"/>
          <p:nvPr/>
        </p:nvSpPr>
        <p:spPr>
          <a:xfrm>
            <a:off x="773078" y="2428868"/>
            <a:ext cx="5840573" cy="1477328"/>
          </a:xfrm>
          <a:prstGeom prst="rect">
            <a:avLst/>
          </a:prstGeom>
          <a:noFill/>
        </p:spPr>
        <p:txBody>
          <a:bodyPr wrap="none" rtlCol="0">
            <a:spAutoFit/>
          </a:bodyPr>
          <a:lstStyle/>
          <a:p>
            <a:r>
              <a:rPr lang="en-US" sz="9000" b="1" dirty="0">
                <a:solidFill>
                  <a:srgbClr val="000000"/>
                </a:solidFill>
              </a:rPr>
              <a:t>Thank You</a:t>
            </a:r>
          </a:p>
        </p:txBody>
      </p:sp>
      <p:sp useBgFill="1">
        <p:nvSpPr>
          <p:cNvPr id="7" name="6 Rectángulo"/>
          <p:cNvSpPr/>
          <p:nvPr/>
        </p:nvSpPr>
        <p:spPr>
          <a:xfrm>
            <a:off x="0" y="5643565"/>
            <a:ext cx="9144000" cy="1214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CuadroTexto"/>
          <p:cNvSpPr txBox="1"/>
          <p:nvPr userDrawn="1"/>
        </p:nvSpPr>
        <p:spPr>
          <a:xfrm>
            <a:off x="773078" y="2428868"/>
            <a:ext cx="5840573" cy="1477328"/>
          </a:xfrm>
          <a:prstGeom prst="rect">
            <a:avLst/>
          </a:prstGeom>
          <a:noFill/>
        </p:spPr>
        <p:txBody>
          <a:bodyPr wrap="none" rtlCol="0">
            <a:spAutoFit/>
          </a:bodyPr>
          <a:lstStyle/>
          <a:p>
            <a:r>
              <a:rPr lang="en-US" sz="9000" b="1" dirty="0">
                <a:solidFill>
                  <a:srgbClr val="000000"/>
                </a:solidFill>
              </a:rPr>
              <a:t>Thank You</a:t>
            </a:r>
          </a:p>
        </p:txBody>
      </p:sp>
    </p:spTree>
    <p:extLst>
      <p:ext uri="{BB962C8B-B14F-4D97-AF65-F5344CB8AC3E}">
        <p14:creationId xmlns:p14="http://schemas.microsoft.com/office/powerpoint/2010/main" val="409600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cias">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5 CuadroTexto"/>
          <p:cNvSpPr txBox="1"/>
          <p:nvPr/>
        </p:nvSpPr>
        <p:spPr>
          <a:xfrm>
            <a:off x="1857357" y="2418702"/>
            <a:ext cx="4097597" cy="1477328"/>
          </a:xfrm>
          <a:prstGeom prst="rect">
            <a:avLst/>
          </a:prstGeom>
          <a:noFill/>
        </p:spPr>
        <p:txBody>
          <a:bodyPr wrap="none" rtlCol="0">
            <a:spAutoFit/>
          </a:bodyPr>
          <a:lstStyle/>
          <a:p>
            <a:r>
              <a:rPr lang="en-US" sz="9000" b="1" dirty="0">
                <a:solidFill>
                  <a:srgbClr val="000000"/>
                </a:solidFill>
              </a:rPr>
              <a:t>Gracias</a:t>
            </a:r>
          </a:p>
        </p:txBody>
      </p:sp>
      <p:sp useBgFill="1">
        <p:nvSpPr>
          <p:cNvPr id="5" name="4 Rectángulo"/>
          <p:cNvSpPr/>
          <p:nvPr/>
        </p:nvSpPr>
        <p:spPr>
          <a:xfrm>
            <a:off x="0" y="5657851"/>
            <a:ext cx="9144000" cy="1200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CuadroTexto"/>
          <p:cNvSpPr txBox="1"/>
          <p:nvPr userDrawn="1"/>
        </p:nvSpPr>
        <p:spPr>
          <a:xfrm>
            <a:off x="1857357" y="2418702"/>
            <a:ext cx="4097597" cy="1477328"/>
          </a:xfrm>
          <a:prstGeom prst="rect">
            <a:avLst/>
          </a:prstGeom>
          <a:noFill/>
        </p:spPr>
        <p:txBody>
          <a:bodyPr wrap="none" rtlCol="0">
            <a:spAutoFit/>
          </a:bodyPr>
          <a:lstStyle/>
          <a:p>
            <a:r>
              <a:rPr lang="en-US" sz="9000" b="1" dirty="0">
                <a:solidFill>
                  <a:srgbClr val="000000"/>
                </a:solidFill>
              </a:rPr>
              <a:t>Gracias</a:t>
            </a:r>
          </a:p>
        </p:txBody>
      </p:sp>
    </p:spTree>
    <p:extLst>
      <p:ext uri="{BB962C8B-B14F-4D97-AF65-F5344CB8AC3E}">
        <p14:creationId xmlns:p14="http://schemas.microsoft.com/office/powerpoint/2010/main" val="4214441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 &amp; A">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CuadroTexto"/>
          <p:cNvSpPr txBox="1"/>
          <p:nvPr/>
        </p:nvSpPr>
        <p:spPr>
          <a:xfrm>
            <a:off x="3357555" y="467285"/>
            <a:ext cx="1869423" cy="4708981"/>
          </a:xfrm>
          <a:prstGeom prst="rect">
            <a:avLst/>
          </a:prstGeom>
          <a:noFill/>
        </p:spPr>
        <p:txBody>
          <a:bodyPr wrap="none" rtlCol="0">
            <a:spAutoFit/>
          </a:bodyPr>
          <a:lstStyle/>
          <a:p>
            <a:r>
              <a:rPr lang="en-US" sz="30000" b="1" dirty="0">
                <a:solidFill>
                  <a:srgbClr val="FFFFFF">
                    <a:lumMod val="85000"/>
                  </a:srgbClr>
                </a:solidFill>
              </a:rPr>
              <a:t>?</a:t>
            </a:r>
          </a:p>
        </p:txBody>
      </p:sp>
      <p:sp>
        <p:nvSpPr>
          <p:cNvPr id="6" name="5 CuadroTexto"/>
          <p:cNvSpPr txBox="1"/>
          <p:nvPr/>
        </p:nvSpPr>
        <p:spPr>
          <a:xfrm>
            <a:off x="1714480" y="2000241"/>
            <a:ext cx="4314001" cy="1823576"/>
          </a:xfrm>
          <a:prstGeom prst="rect">
            <a:avLst/>
          </a:prstGeom>
          <a:noFill/>
        </p:spPr>
        <p:txBody>
          <a:bodyPr wrap="none" rtlCol="0">
            <a:spAutoFit/>
          </a:bodyPr>
          <a:lstStyle/>
          <a:p>
            <a:r>
              <a:rPr lang="en-US" sz="11250" b="1" dirty="0">
                <a:solidFill>
                  <a:srgbClr val="000000"/>
                </a:solidFill>
              </a:rPr>
              <a:t>Q &amp; A</a:t>
            </a:r>
          </a:p>
        </p:txBody>
      </p:sp>
      <p:sp useBgFill="1">
        <p:nvSpPr>
          <p:cNvPr id="7" name="6 Rectángulo"/>
          <p:cNvSpPr/>
          <p:nvPr/>
        </p:nvSpPr>
        <p:spPr>
          <a:xfrm>
            <a:off x="0" y="5872165"/>
            <a:ext cx="9144000" cy="98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8 CuadroTexto"/>
          <p:cNvSpPr txBox="1"/>
          <p:nvPr userDrawn="1"/>
        </p:nvSpPr>
        <p:spPr>
          <a:xfrm>
            <a:off x="3357555" y="467285"/>
            <a:ext cx="1869423" cy="4708981"/>
          </a:xfrm>
          <a:prstGeom prst="rect">
            <a:avLst/>
          </a:prstGeom>
          <a:noFill/>
        </p:spPr>
        <p:txBody>
          <a:bodyPr wrap="none" rtlCol="0">
            <a:spAutoFit/>
          </a:bodyPr>
          <a:lstStyle/>
          <a:p>
            <a:r>
              <a:rPr lang="en-US" sz="30000" b="1" dirty="0">
                <a:solidFill>
                  <a:srgbClr val="AFAFB9">
                    <a:lumMod val="20000"/>
                    <a:lumOff val="80000"/>
                  </a:srgbClr>
                </a:solidFill>
              </a:rPr>
              <a:t>?</a:t>
            </a:r>
          </a:p>
        </p:txBody>
      </p:sp>
      <p:sp>
        <p:nvSpPr>
          <p:cNvPr id="10" name="9 CuadroTexto"/>
          <p:cNvSpPr txBox="1"/>
          <p:nvPr userDrawn="1"/>
        </p:nvSpPr>
        <p:spPr>
          <a:xfrm>
            <a:off x="1714480" y="2000241"/>
            <a:ext cx="4314001" cy="1823576"/>
          </a:xfrm>
          <a:prstGeom prst="rect">
            <a:avLst/>
          </a:prstGeom>
          <a:noFill/>
        </p:spPr>
        <p:txBody>
          <a:bodyPr wrap="none" rtlCol="0">
            <a:spAutoFit/>
          </a:bodyPr>
          <a:lstStyle/>
          <a:p>
            <a:r>
              <a:rPr lang="en-US" sz="11250" b="1" dirty="0">
                <a:solidFill>
                  <a:srgbClr val="000000"/>
                </a:solidFill>
              </a:rPr>
              <a:t>Q &amp; A</a:t>
            </a:r>
          </a:p>
        </p:txBody>
      </p:sp>
    </p:spTree>
    <p:extLst>
      <p:ext uri="{BB962C8B-B14F-4D97-AF65-F5344CB8AC3E}">
        <p14:creationId xmlns:p14="http://schemas.microsoft.com/office/powerpoint/2010/main" val="385169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4287892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eguntas">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CuadroTexto"/>
          <p:cNvSpPr txBox="1"/>
          <p:nvPr/>
        </p:nvSpPr>
        <p:spPr>
          <a:xfrm>
            <a:off x="3357555" y="467285"/>
            <a:ext cx="1869423" cy="4708981"/>
          </a:xfrm>
          <a:prstGeom prst="rect">
            <a:avLst/>
          </a:prstGeom>
          <a:noFill/>
        </p:spPr>
        <p:txBody>
          <a:bodyPr wrap="none" rtlCol="0">
            <a:spAutoFit/>
          </a:bodyPr>
          <a:lstStyle/>
          <a:p>
            <a:r>
              <a:rPr lang="en-US" sz="30000" b="1" dirty="0">
                <a:solidFill>
                  <a:srgbClr val="FFFFFF">
                    <a:lumMod val="85000"/>
                  </a:srgbClr>
                </a:solidFill>
              </a:rPr>
              <a:t>?</a:t>
            </a:r>
          </a:p>
        </p:txBody>
      </p:sp>
      <p:sp>
        <p:nvSpPr>
          <p:cNvPr id="6" name="5 CuadroTexto"/>
          <p:cNvSpPr txBox="1"/>
          <p:nvPr/>
        </p:nvSpPr>
        <p:spPr>
          <a:xfrm>
            <a:off x="785787" y="2418702"/>
            <a:ext cx="5664051" cy="1477328"/>
          </a:xfrm>
          <a:prstGeom prst="rect">
            <a:avLst/>
          </a:prstGeom>
          <a:noFill/>
        </p:spPr>
        <p:txBody>
          <a:bodyPr wrap="none" rtlCol="0">
            <a:spAutoFit/>
          </a:bodyPr>
          <a:lstStyle/>
          <a:p>
            <a:r>
              <a:rPr lang="en-US" sz="9000" b="1" dirty="0" err="1">
                <a:solidFill>
                  <a:srgbClr val="000000"/>
                </a:solidFill>
              </a:rPr>
              <a:t>Preguntas</a:t>
            </a:r>
            <a:endParaRPr lang="en-US" sz="9000" b="1" dirty="0">
              <a:solidFill>
                <a:srgbClr val="000000"/>
              </a:solidFill>
            </a:endParaRPr>
          </a:p>
        </p:txBody>
      </p:sp>
      <p:sp useBgFill="1">
        <p:nvSpPr>
          <p:cNvPr id="7" name="6 Rectángulo"/>
          <p:cNvSpPr/>
          <p:nvPr/>
        </p:nvSpPr>
        <p:spPr>
          <a:xfrm>
            <a:off x="0" y="5800727"/>
            <a:ext cx="9144000" cy="105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8 CuadroTexto"/>
          <p:cNvSpPr txBox="1"/>
          <p:nvPr userDrawn="1"/>
        </p:nvSpPr>
        <p:spPr>
          <a:xfrm>
            <a:off x="3357555" y="467285"/>
            <a:ext cx="1869423" cy="4708981"/>
          </a:xfrm>
          <a:prstGeom prst="rect">
            <a:avLst/>
          </a:prstGeom>
          <a:noFill/>
        </p:spPr>
        <p:txBody>
          <a:bodyPr wrap="none" rtlCol="0">
            <a:spAutoFit/>
          </a:bodyPr>
          <a:lstStyle/>
          <a:p>
            <a:r>
              <a:rPr lang="en-US" sz="30000" b="1" dirty="0">
                <a:solidFill>
                  <a:srgbClr val="AFAFB9">
                    <a:lumMod val="20000"/>
                    <a:lumOff val="80000"/>
                  </a:srgbClr>
                </a:solidFill>
              </a:rPr>
              <a:t>?</a:t>
            </a:r>
          </a:p>
        </p:txBody>
      </p:sp>
      <p:sp>
        <p:nvSpPr>
          <p:cNvPr id="10" name="9 CuadroTexto"/>
          <p:cNvSpPr txBox="1"/>
          <p:nvPr userDrawn="1"/>
        </p:nvSpPr>
        <p:spPr>
          <a:xfrm>
            <a:off x="785787" y="2418702"/>
            <a:ext cx="5664051" cy="1477328"/>
          </a:xfrm>
          <a:prstGeom prst="rect">
            <a:avLst/>
          </a:prstGeom>
          <a:noFill/>
        </p:spPr>
        <p:txBody>
          <a:bodyPr wrap="none" rtlCol="0">
            <a:spAutoFit/>
          </a:bodyPr>
          <a:lstStyle/>
          <a:p>
            <a:r>
              <a:rPr lang="en-US" sz="9000" b="1" dirty="0" err="1">
                <a:solidFill>
                  <a:srgbClr val="000000"/>
                </a:solidFill>
              </a:rPr>
              <a:t>Preguntas</a:t>
            </a:r>
            <a:endParaRPr lang="en-US" sz="9000" b="1" dirty="0">
              <a:solidFill>
                <a:srgbClr val="000000"/>
              </a:solidFill>
            </a:endParaRPr>
          </a:p>
        </p:txBody>
      </p:sp>
    </p:spTree>
    <p:extLst>
      <p:ext uri="{BB962C8B-B14F-4D97-AF65-F5344CB8AC3E}">
        <p14:creationId xmlns:p14="http://schemas.microsoft.com/office/powerpoint/2010/main" val="2709376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useBgFill="1">
        <p:nvSpPr>
          <p:cNvPr id="42" name="41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3 Marcador de fecha"/>
          <p:cNvSpPr>
            <a:spLocks noGrp="1"/>
          </p:cNvSpPr>
          <p:nvPr>
            <p:ph type="dt" sz="half" idx="10"/>
          </p:nvPr>
        </p:nvSpPr>
        <p:spPr>
          <a:xfrm>
            <a:off x="6858016" y="6500834"/>
            <a:ext cx="2133600" cy="252000"/>
          </a:xfrm>
        </p:spPr>
        <p:txBody>
          <a:bodyPr/>
          <a:lstStyle>
            <a:lvl1pPr algn="r">
              <a:defRPr>
                <a:solidFill>
                  <a:schemeClr val="bg1">
                    <a:lumMod val="50000"/>
                  </a:schemeClr>
                </a:solidFill>
              </a:defRPr>
            </a:lvl1pPr>
          </a:lstStyle>
          <a:p>
            <a:fld id="{82E42635-070C-4CD4-9F36-53373936D961}" type="datetime4">
              <a:rPr lang="en-US" smtClean="0">
                <a:solidFill>
                  <a:srgbClr val="FFFFFF">
                    <a:lumMod val="50000"/>
                  </a:srgbClr>
                </a:solidFill>
              </a:rPr>
              <a:pPr/>
              <a:t>December 6, 2013</a:t>
            </a:fld>
            <a:endParaRPr lang="en-US" dirty="0">
              <a:solidFill>
                <a:srgbClr val="FFFFFF">
                  <a:lumMod val="50000"/>
                </a:srgbClr>
              </a:solidFill>
            </a:endParaRPr>
          </a:p>
        </p:txBody>
      </p:sp>
      <p:sp>
        <p:nvSpPr>
          <p:cNvPr id="8" name="7 Marcador de texto"/>
          <p:cNvSpPr>
            <a:spLocks noGrp="1"/>
          </p:cNvSpPr>
          <p:nvPr>
            <p:ph type="body" sz="quarter" idx="13" hasCustomPrompt="1"/>
          </p:nvPr>
        </p:nvSpPr>
        <p:spPr>
          <a:xfrm>
            <a:off x="1564506" y="4214814"/>
            <a:ext cx="6043609" cy="571500"/>
          </a:xfrm>
        </p:spPr>
        <p:txBody>
          <a:bodyPr anchor="ctr" anchorCtr="0">
            <a:normAutofit/>
          </a:bodyPr>
          <a:lstStyle>
            <a:lvl1pPr algn="ctr">
              <a:buNone/>
              <a:defRPr sz="2400" b="1">
                <a:solidFill>
                  <a:schemeClr val="accent1"/>
                </a:solidFill>
              </a:defRPr>
            </a:lvl1pPr>
          </a:lstStyle>
          <a:p>
            <a:pPr lvl="0"/>
            <a:r>
              <a:rPr lang="en-US" noProof="0" smtClean="0"/>
              <a:t>Author</a:t>
            </a:r>
            <a:endParaRPr lang="en-US" noProof="0"/>
          </a:p>
        </p:txBody>
      </p:sp>
      <p:sp>
        <p:nvSpPr>
          <p:cNvPr id="12" name="7 Marcador de texto"/>
          <p:cNvSpPr>
            <a:spLocks noGrp="1"/>
          </p:cNvSpPr>
          <p:nvPr>
            <p:ph type="body" sz="quarter" idx="15" hasCustomPrompt="1"/>
          </p:nvPr>
        </p:nvSpPr>
        <p:spPr>
          <a:xfrm>
            <a:off x="1564506" y="4643442"/>
            <a:ext cx="6043609" cy="571500"/>
          </a:xfrm>
        </p:spPr>
        <p:txBody>
          <a:bodyPr anchor="ctr" anchorCtr="0">
            <a:normAutofit/>
          </a:bodyPr>
          <a:lstStyle>
            <a:lvl1pPr algn="ctr">
              <a:buNone/>
              <a:defRPr sz="2100" b="1">
                <a:solidFill>
                  <a:schemeClr val="tx2">
                    <a:lumMod val="85000"/>
                    <a:lumOff val="1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42845" y="6215082"/>
            <a:ext cx="8858248" cy="571480"/>
          </a:xfrm>
        </p:spPr>
        <p:txBody>
          <a:bodyPr anchor="ctr">
            <a:normAutofit/>
          </a:bodyPr>
          <a:lstStyle>
            <a:lvl1pPr marL="0" indent="0">
              <a:buNone/>
              <a:defRPr sz="1200" baseline="0">
                <a:solidFill>
                  <a:schemeClr val="tx2">
                    <a:lumMod val="50000"/>
                    <a:lumOff val="50000"/>
                  </a:schemeClr>
                </a:solidFill>
                <a:latin typeface="+mn-lt"/>
              </a:defRPr>
            </a:lvl1pPr>
          </a:lstStyle>
          <a:p>
            <a:pPr lvl="0"/>
            <a:r>
              <a:rPr lang="en-US" noProof="0" dirty="0" smtClean="0"/>
              <a:t>Notes if necessary</a:t>
            </a:r>
            <a:endParaRPr lang="en-US" noProof="0" dirty="0"/>
          </a:p>
        </p:txBody>
      </p:sp>
      <p:cxnSp>
        <p:nvCxnSpPr>
          <p:cNvPr id="26" name="25 Conector recto"/>
          <p:cNvCxnSpPr/>
          <p:nvPr/>
        </p:nvCxnSpPr>
        <p:spPr>
          <a:xfrm>
            <a:off x="500034" y="4143380"/>
            <a:ext cx="8072494" cy="0"/>
          </a:xfrm>
          <a:prstGeom prst="line">
            <a:avLst/>
          </a:prstGeom>
          <a:ln w="63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7 Marcador de texto"/>
          <p:cNvSpPr>
            <a:spLocks noGrp="1"/>
          </p:cNvSpPr>
          <p:nvPr>
            <p:ph type="body" sz="quarter" idx="17" hasCustomPrompt="1"/>
          </p:nvPr>
        </p:nvSpPr>
        <p:spPr>
          <a:xfrm>
            <a:off x="500034" y="1990461"/>
            <a:ext cx="8072494" cy="895380"/>
          </a:xfrm>
          <a:prstGeom prst="round2SameRect">
            <a:avLst/>
          </a:prstGeom>
          <a:solidFill>
            <a:schemeClr val="accent1"/>
          </a:solidFill>
          <a:effectLst>
            <a:outerShdw blurRad="50800" dist="38100" dir="5400000" algn="t" rotWithShape="0">
              <a:prstClr val="black">
                <a:alpha val="20000"/>
              </a:prstClr>
            </a:outerShdw>
          </a:effectLst>
          <a:scene3d>
            <a:camera prst="orthographicFront"/>
            <a:lightRig rig="threePt" dir="t"/>
          </a:scene3d>
          <a:sp3d>
            <a:bevelT prst="angle"/>
          </a:sp3d>
        </p:spPr>
        <p:txBody>
          <a:bodyPr anchor="ctr" anchorCtr="0">
            <a:spAutoFit/>
          </a:bodyPr>
          <a:lstStyle>
            <a:lvl1pPr algn="ctr">
              <a:buNone/>
              <a:defRPr sz="4950" b="1">
                <a:solidFill>
                  <a:schemeClr val="bg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4" y="3143248"/>
            <a:ext cx="8072494" cy="720000"/>
          </a:xfrm>
          <a:solidFill>
            <a:schemeClr val="tx2">
              <a:lumMod val="85000"/>
              <a:lumOff val="15000"/>
            </a:schemeClr>
          </a:solidFill>
          <a:effectLst>
            <a:outerShdw blurRad="50800" dist="38100" dir="5400000" algn="t" rotWithShape="0">
              <a:prstClr val="black">
                <a:alpha val="20000"/>
              </a:prstClr>
            </a:outerShdw>
          </a:effectLst>
          <a:scene3d>
            <a:camera prst="orthographicFront"/>
            <a:lightRig rig="threePt" dir="t"/>
          </a:scene3d>
          <a:sp3d>
            <a:bevelT prst="angle"/>
          </a:sp3d>
        </p:spPr>
        <p:txBody>
          <a:bodyPr anchor="ctr" anchorCtr="0">
            <a:normAutofit/>
          </a:bodyPr>
          <a:lstStyle>
            <a:lvl1pPr algn="ctr">
              <a:buNone/>
              <a:defRPr sz="3300" b="1">
                <a:solidFill>
                  <a:schemeClr val="bg1"/>
                </a:solidFill>
              </a:defRPr>
            </a:lvl1pPr>
          </a:lstStyle>
          <a:p>
            <a:pPr lvl="0"/>
            <a:r>
              <a:rPr lang="en-US" noProof="0" dirty="0" smtClean="0"/>
              <a:t>Subtitle</a:t>
            </a:r>
            <a:endParaRPr lang="en-US" noProof="0" dirty="0"/>
          </a:p>
        </p:txBody>
      </p:sp>
    </p:spTree>
    <p:extLst>
      <p:ext uri="{BB962C8B-B14F-4D97-AF65-F5344CB8AC3E}">
        <p14:creationId xmlns:p14="http://schemas.microsoft.com/office/powerpoint/2010/main" val="1675296986"/>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7" name="6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Marcador de texto"/>
          <p:cNvSpPr>
            <a:spLocks noGrp="1"/>
          </p:cNvSpPr>
          <p:nvPr>
            <p:ph type="body" sz="quarter" idx="13" hasCustomPrompt="1"/>
          </p:nvPr>
        </p:nvSpPr>
        <p:spPr>
          <a:xfrm>
            <a:off x="500033" y="5286388"/>
            <a:ext cx="8100000" cy="571500"/>
          </a:xfrm>
        </p:spPr>
        <p:txBody>
          <a:bodyPr anchor="ctr" anchorCtr="0">
            <a:normAutofit/>
          </a:bodyPr>
          <a:lstStyle>
            <a:lvl1pPr marL="0" indent="0" algn="ctr">
              <a:buNone/>
              <a:defRPr sz="2400" b="1">
                <a:solidFill>
                  <a:schemeClr val="tx2">
                    <a:lumMod val="95000"/>
                    <a:lumOff val="5000"/>
                  </a:schemeClr>
                </a:solidFill>
              </a:defRPr>
            </a:lvl1pPr>
          </a:lstStyle>
          <a:p>
            <a:pPr lvl="0"/>
            <a:r>
              <a:rPr lang="en-US" noProof="0" dirty="0" smtClean="0"/>
              <a:t>Author</a:t>
            </a:r>
            <a:endParaRPr lang="en-US" noProof="0" dirty="0"/>
          </a:p>
        </p:txBody>
      </p:sp>
      <p:sp>
        <p:nvSpPr>
          <p:cNvPr id="12" name="7 Marcador de texto"/>
          <p:cNvSpPr>
            <a:spLocks noGrp="1"/>
          </p:cNvSpPr>
          <p:nvPr>
            <p:ph type="body" sz="quarter" idx="15" hasCustomPrompt="1"/>
          </p:nvPr>
        </p:nvSpPr>
        <p:spPr>
          <a:xfrm>
            <a:off x="500033" y="5786458"/>
            <a:ext cx="8100000" cy="571500"/>
          </a:xfrm>
        </p:spPr>
        <p:txBody>
          <a:bodyPr anchor="ctr" anchorCtr="0">
            <a:normAutofit/>
          </a:bodyPr>
          <a:lstStyle>
            <a:lvl1pPr marL="0" indent="0" algn="ctr">
              <a:buNone/>
              <a:defRPr sz="2100" b="1">
                <a:solidFill>
                  <a:schemeClr val="tx2">
                    <a:lumMod val="85000"/>
                    <a:lumOff val="1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52385" y="6500834"/>
            <a:ext cx="8848772" cy="288000"/>
          </a:xfrm>
        </p:spPr>
        <p:txBody>
          <a:bodyPr anchor="ctr">
            <a:normAutofit/>
          </a:bodyPr>
          <a:lstStyle>
            <a:lvl1pPr marL="0" indent="0">
              <a:buNone/>
              <a:defRPr sz="1200" baseline="0">
                <a:solidFill>
                  <a:schemeClr val="bg1">
                    <a:lumMod val="75000"/>
                  </a:schemeClr>
                </a:solidFill>
                <a:latin typeface="+mn-lt"/>
              </a:defRPr>
            </a:lvl1pPr>
          </a:lstStyle>
          <a:p>
            <a:pPr lvl="0"/>
            <a:r>
              <a:rPr lang="en-US" noProof="0" dirty="0" smtClean="0"/>
              <a:t>Notes if necessary</a:t>
            </a:r>
            <a:endParaRPr lang="en-US" noProof="0" dirty="0"/>
          </a:p>
        </p:txBody>
      </p:sp>
      <p:sp>
        <p:nvSpPr>
          <p:cNvPr id="27" name="7 Marcador de texto"/>
          <p:cNvSpPr>
            <a:spLocks noGrp="1"/>
          </p:cNvSpPr>
          <p:nvPr>
            <p:ph type="body" sz="quarter" idx="17" hasCustomPrompt="1"/>
          </p:nvPr>
        </p:nvSpPr>
        <p:spPr>
          <a:xfrm>
            <a:off x="500033" y="1785926"/>
            <a:ext cx="8100000" cy="12600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scene3d>
            <a:camera prst="orthographicFront"/>
            <a:lightRig rig="threePt" dir="t"/>
          </a:scene3d>
          <a:sp3d>
            <a:bevelT prst="angle"/>
          </a:sp3d>
        </p:spPr>
        <p:txBody>
          <a:bodyPr anchor="ctr" anchorCtr="0">
            <a:normAutofit/>
          </a:bodyPr>
          <a:lstStyle>
            <a:lvl1pPr marL="0" indent="0" algn="ctr">
              <a:buNone/>
              <a:defRPr sz="4950" b="1">
                <a:solidFill>
                  <a:schemeClr val="bg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3" y="3143248"/>
            <a:ext cx="8100000" cy="900000"/>
          </a:xfrm>
          <a:prstGeom prst="roundRect">
            <a:avLst>
              <a:gd name="adj" fmla="val 0"/>
            </a:avLst>
          </a:prstGeom>
          <a:gradFill flip="none" rotWithShape="1">
            <a:gsLst>
              <a:gs pos="0">
                <a:schemeClr val="tx1">
                  <a:lumMod val="85000"/>
                  <a:lumOff val="15000"/>
                  <a:tint val="66000"/>
                  <a:satMod val="160000"/>
                </a:schemeClr>
              </a:gs>
              <a:gs pos="50000">
                <a:schemeClr val="tx1">
                  <a:lumMod val="85000"/>
                  <a:lumOff val="15000"/>
                  <a:tint val="44500"/>
                  <a:satMod val="160000"/>
                </a:schemeClr>
              </a:gs>
              <a:gs pos="100000">
                <a:schemeClr val="tx1">
                  <a:lumMod val="85000"/>
                  <a:lumOff val="15000"/>
                  <a:tint val="23500"/>
                  <a:satMod val="160000"/>
                </a:schemeClr>
              </a:gs>
            </a:gsLst>
            <a:lin ang="5400000" scaled="1"/>
            <a:tileRect/>
          </a:gradFill>
          <a:effectLst/>
          <a:scene3d>
            <a:camera prst="orthographicFront"/>
            <a:lightRig rig="threePt" dir="t"/>
          </a:scene3d>
          <a:sp3d>
            <a:bevelT prst="angle"/>
          </a:sp3d>
        </p:spPr>
        <p:txBody>
          <a:bodyPr anchor="ctr" anchorCtr="0">
            <a:normAutofit/>
          </a:bodyPr>
          <a:lstStyle>
            <a:lvl1pPr marL="0" indent="0" algn="ctr">
              <a:buNone/>
              <a:defRPr sz="3600" b="1">
                <a:solidFill>
                  <a:schemeClr val="accent1"/>
                </a:solidFill>
              </a:defRPr>
            </a:lvl1pPr>
          </a:lstStyle>
          <a:p>
            <a:pPr lvl="0"/>
            <a:r>
              <a:rPr lang="en-US" noProof="0" dirty="0" smtClean="0"/>
              <a:t>Subtitle</a:t>
            </a:r>
            <a:endParaRPr lang="en-US" noProof="0" dirty="0"/>
          </a:p>
        </p:txBody>
      </p:sp>
      <p:sp useBgFill="1">
        <p:nvSpPr>
          <p:cNvPr id="9" name="8 Rectángulo"/>
          <p:cNvSpPr/>
          <p:nvPr userDrawn="1"/>
        </p:nvSpPr>
        <p:spPr>
          <a:xfrm>
            <a:off x="7572396" y="5929330"/>
            <a:ext cx="1571604" cy="928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02597521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7" name="6 Rectángulo"/>
          <p:cNvSpPr/>
          <p:nvPr/>
        </p:nvSpPr>
        <p:spPr>
          <a:xfrm>
            <a:off x="0" y="5715001"/>
            <a:ext cx="914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Marcador de texto"/>
          <p:cNvSpPr>
            <a:spLocks noGrp="1"/>
          </p:cNvSpPr>
          <p:nvPr>
            <p:ph type="body" sz="quarter" idx="13" hasCustomPrompt="1"/>
          </p:nvPr>
        </p:nvSpPr>
        <p:spPr>
          <a:xfrm>
            <a:off x="500033" y="5286388"/>
            <a:ext cx="8100000" cy="571500"/>
          </a:xfrm>
        </p:spPr>
        <p:txBody>
          <a:bodyPr anchor="ctr" anchorCtr="0">
            <a:normAutofit/>
          </a:bodyPr>
          <a:lstStyle>
            <a:lvl1pPr marL="0" indent="0" algn="ctr">
              <a:buNone/>
              <a:defRPr sz="2400" b="1">
                <a:solidFill>
                  <a:schemeClr val="tx2">
                    <a:lumMod val="95000"/>
                    <a:lumOff val="5000"/>
                  </a:schemeClr>
                </a:solidFill>
              </a:defRPr>
            </a:lvl1pPr>
          </a:lstStyle>
          <a:p>
            <a:pPr lvl="0"/>
            <a:r>
              <a:rPr lang="en-US" noProof="0" dirty="0" smtClean="0"/>
              <a:t>Author</a:t>
            </a:r>
            <a:endParaRPr lang="en-US" noProof="0" dirty="0"/>
          </a:p>
        </p:txBody>
      </p:sp>
      <p:sp>
        <p:nvSpPr>
          <p:cNvPr id="12" name="7 Marcador de texto"/>
          <p:cNvSpPr>
            <a:spLocks noGrp="1"/>
          </p:cNvSpPr>
          <p:nvPr>
            <p:ph type="body" sz="quarter" idx="15" hasCustomPrompt="1"/>
          </p:nvPr>
        </p:nvSpPr>
        <p:spPr>
          <a:xfrm>
            <a:off x="500033" y="5786458"/>
            <a:ext cx="8100000" cy="571500"/>
          </a:xfrm>
        </p:spPr>
        <p:txBody>
          <a:bodyPr anchor="ctr" anchorCtr="0">
            <a:normAutofit/>
          </a:bodyPr>
          <a:lstStyle>
            <a:lvl1pPr marL="0" indent="0" algn="ctr">
              <a:buNone/>
              <a:defRPr sz="2100" b="1">
                <a:solidFill>
                  <a:schemeClr val="tx1">
                    <a:lumMod val="75000"/>
                    <a:lumOff val="25000"/>
                  </a:schemeClr>
                </a:solidFill>
              </a:defRPr>
            </a:lvl1pPr>
          </a:lstStyle>
          <a:p>
            <a:pPr lvl="0"/>
            <a:r>
              <a:rPr lang="en-US" noProof="0" dirty="0" smtClean="0"/>
              <a:t>Organization</a:t>
            </a:r>
            <a:endParaRPr lang="en-US" noProof="0" dirty="0"/>
          </a:p>
        </p:txBody>
      </p:sp>
      <p:sp>
        <p:nvSpPr>
          <p:cNvPr id="23" name="22 Marcador de texto"/>
          <p:cNvSpPr>
            <a:spLocks noGrp="1"/>
          </p:cNvSpPr>
          <p:nvPr>
            <p:ph type="body" sz="quarter" idx="16" hasCustomPrompt="1"/>
          </p:nvPr>
        </p:nvSpPr>
        <p:spPr>
          <a:xfrm>
            <a:off x="152385" y="6500834"/>
            <a:ext cx="8848772" cy="288000"/>
          </a:xfrm>
        </p:spPr>
        <p:txBody>
          <a:bodyPr anchor="ctr">
            <a:normAutofit/>
          </a:bodyPr>
          <a:lstStyle>
            <a:lvl1pPr marL="0" indent="0">
              <a:buNone/>
              <a:defRPr sz="1200" baseline="0">
                <a:solidFill>
                  <a:schemeClr val="tx1">
                    <a:lumMod val="75000"/>
                    <a:lumOff val="25000"/>
                  </a:schemeClr>
                </a:solidFill>
                <a:latin typeface="+mn-lt"/>
              </a:defRPr>
            </a:lvl1pPr>
          </a:lstStyle>
          <a:p>
            <a:pPr lvl="0"/>
            <a:r>
              <a:rPr lang="en-US" noProof="0" dirty="0" smtClean="0"/>
              <a:t>Notes if necessary</a:t>
            </a:r>
            <a:endParaRPr lang="en-US" noProof="0" dirty="0"/>
          </a:p>
        </p:txBody>
      </p:sp>
      <p:sp>
        <p:nvSpPr>
          <p:cNvPr id="27" name="7 Marcador de texto"/>
          <p:cNvSpPr>
            <a:spLocks noGrp="1"/>
          </p:cNvSpPr>
          <p:nvPr>
            <p:ph type="body" sz="quarter" idx="17" hasCustomPrompt="1"/>
          </p:nvPr>
        </p:nvSpPr>
        <p:spPr>
          <a:xfrm>
            <a:off x="500033" y="2016720"/>
            <a:ext cx="8100000" cy="895380"/>
          </a:xfrm>
          <a:prstGeom prst="round2SameRect">
            <a:avLst/>
          </a:prstGeom>
          <a:noFill/>
          <a:effectLst/>
        </p:spPr>
        <p:txBody>
          <a:bodyPr anchor="ctr" anchorCtr="0">
            <a:spAutoFit/>
          </a:bodyPr>
          <a:lstStyle>
            <a:lvl1pPr marL="0" indent="0" algn="ctr">
              <a:buNone/>
              <a:defRPr sz="4950" b="1">
                <a:solidFill>
                  <a:schemeClr val="accent1"/>
                </a:solidFill>
              </a:defRPr>
            </a:lvl1pPr>
          </a:lstStyle>
          <a:p>
            <a:pPr lvl="0"/>
            <a:r>
              <a:rPr lang="en-US" noProof="0" dirty="0" smtClean="0"/>
              <a:t>TITLE</a:t>
            </a:r>
            <a:endParaRPr lang="en-US" noProof="0" dirty="0"/>
          </a:p>
        </p:txBody>
      </p:sp>
      <p:sp>
        <p:nvSpPr>
          <p:cNvPr id="28" name="7 Marcador de texto"/>
          <p:cNvSpPr>
            <a:spLocks noGrp="1"/>
          </p:cNvSpPr>
          <p:nvPr>
            <p:ph type="body" sz="quarter" idx="18" hasCustomPrompt="1"/>
          </p:nvPr>
        </p:nvSpPr>
        <p:spPr>
          <a:xfrm>
            <a:off x="500033" y="3261842"/>
            <a:ext cx="8100000" cy="646331"/>
          </a:xfrm>
          <a:prstGeom prst="roundRect">
            <a:avLst>
              <a:gd name="adj" fmla="val 0"/>
            </a:avLst>
          </a:prstGeom>
          <a:noFill/>
          <a:effectLst/>
        </p:spPr>
        <p:txBody>
          <a:bodyPr anchor="ctr" anchorCtr="0">
            <a:spAutoFit/>
          </a:bodyPr>
          <a:lstStyle>
            <a:lvl1pPr marL="0" indent="0" algn="ctr">
              <a:buNone/>
              <a:defRPr sz="3600" b="1">
                <a:solidFill>
                  <a:schemeClr val="accent1"/>
                </a:solidFill>
              </a:defRPr>
            </a:lvl1pPr>
          </a:lstStyle>
          <a:p>
            <a:pPr lvl="0"/>
            <a:r>
              <a:rPr lang="en-US" noProof="0" dirty="0" smtClean="0"/>
              <a:t>Subtitle</a:t>
            </a:r>
            <a:endParaRPr lang="en-US" noProof="0" dirty="0"/>
          </a:p>
        </p:txBody>
      </p:sp>
    </p:spTree>
    <p:extLst>
      <p:ext uri="{BB962C8B-B14F-4D97-AF65-F5344CB8AC3E}">
        <p14:creationId xmlns:p14="http://schemas.microsoft.com/office/powerpoint/2010/main" val="211456835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842" y="71414"/>
            <a:ext cx="8856000" cy="1585936"/>
          </a:xfrm>
        </p:spPr>
        <p:txBody>
          <a:bodyPr>
            <a:noAutofit/>
          </a:bodyPr>
          <a:lstStyle/>
          <a:p>
            <a:r>
              <a:rPr lang="es-ES"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EB0B07C-A0D0-490E-BF20-B2D9F1BE56A2}"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809332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1 Título"/>
          <p:cNvSpPr>
            <a:spLocks noGrp="1"/>
          </p:cNvSpPr>
          <p:nvPr>
            <p:ph type="ctrTitle"/>
          </p:nvPr>
        </p:nvSpPr>
        <p:spPr>
          <a:xfrm>
            <a:off x="685800" y="3671892"/>
            <a:ext cx="7772400" cy="923330"/>
          </a:xfrm>
        </p:spPr>
        <p:txBody>
          <a:bodyPr/>
          <a:lstStyle>
            <a:lvl1pPr algn="ctr">
              <a:defRPr sz="2700" b="1"/>
            </a:lvl1pPr>
          </a:lstStyle>
          <a:p>
            <a:r>
              <a:rPr lang="es-ES" smtClean="0"/>
              <a:t>Haga clic para modificar el estilo de título del patrón</a:t>
            </a:r>
            <a:endParaRPr lang="en-US" dirty="0"/>
          </a:p>
        </p:txBody>
      </p:sp>
      <p:sp>
        <p:nvSpPr>
          <p:cNvPr id="8" name="2 Subtítulo"/>
          <p:cNvSpPr>
            <a:spLocks noGrp="1"/>
          </p:cNvSpPr>
          <p:nvPr>
            <p:ph type="subTitle" idx="1"/>
          </p:nvPr>
        </p:nvSpPr>
        <p:spPr>
          <a:xfrm>
            <a:off x="685819" y="5029212"/>
            <a:ext cx="7758122" cy="900118"/>
          </a:xfrm>
        </p:spPr>
        <p:txBody>
          <a:bodyPr>
            <a:normAutofit/>
          </a:bodyPr>
          <a:lstStyle>
            <a:lvl1pPr marL="0" indent="0" algn="ctr">
              <a:buNone/>
              <a:defRPr sz="1800" b="1">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9" name="8 Imagen" descr="logos tp.png"/>
          <p:cNvPicPr>
            <a:picLocks noChangeAspect="1"/>
          </p:cNvPicPr>
          <p:nvPr/>
        </p:nvPicPr>
        <p:blipFill>
          <a:blip r:embed="rId2" cstate="print"/>
          <a:stretch>
            <a:fillRect/>
          </a:stretch>
        </p:blipFill>
        <p:spPr>
          <a:xfrm>
            <a:off x="1607151" y="428604"/>
            <a:ext cx="5893808" cy="1214446"/>
          </a:xfrm>
          <a:prstGeom prst="rect">
            <a:avLst/>
          </a:prstGeom>
        </p:spPr>
      </p:pic>
      <p:sp useBgFill="1">
        <p:nvSpPr>
          <p:cNvPr id="10" name="9 Rectángulo"/>
          <p:cNvSpPr/>
          <p:nvPr/>
        </p:nvSpPr>
        <p:spPr>
          <a:xfrm>
            <a:off x="7643835" y="6072207"/>
            <a:ext cx="1500166"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3 Marcador de fecha"/>
          <p:cNvSpPr>
            <a:spLocks noGrp="1"/>
          </p:cNvSpPr>
          <p:nvPr>
            <p:ph type="dt" sz="half" idx="10"/>
          </p:nvPr>
        </p:nvSpPr>
        <p:spPr>
          <a:xfrm>
            <a:off x="7315185" y="6421463"/>
            <a:ext cx="1757410" cy="365125"/>
          </a:xfrm>
        </p:spPr>
        <p:txBody>
          <a:bodyPr/>
          <a:lstStyle/>
          <a:p>
            <a:fld id="{76E7D81C-3CCC-4092-A575-E91B897B8AD5}" type="datetime4">
              <a:rPr lang="en-US" smtClean="0">
                <a:solidFill>
                  <a:srgbClr val="929292"/>
                </a:solidFill>
              </a:rPr>
              <a:pPr/>
              <a:t>December 6, 2013</a:t>
            </a:fld>
            <a:endParaRPr lang="en-US">
              <a:solidFill>
                <a:srgbClr val="929292"/>
              </a:solidFill>
            </a:endParaRPr>
          </a:p>
        </p:txBody>
      </p:sp>
    </p:spTree>
    <p:extLst>
      <p:ext uri="{BB962C8B-B14F-4D97-AF65-F5344CB8AC3E}">
        <p14:creationId xmlns:p14="http://schemas.microsoft.com/office/powerpoint/2010/main" val="4077911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815419" cy="1200329"/>
          </a:xfrm>
        </p:spPr>
        <p:txBody>
          <a:bodyPr/>
          <a:lstStyle/>
          <a:p>
            <a:r>
              <a:rPr lang="es-ES" smtClean="0"/>
              <a:t>Haga clic para modificar el estilo de título del patrón</a:t>
            </a:r>
            <a:endParaRPr lang="en-US" dirty="0"/>
          </a:p>
        </p:txBody>
      </p:sp>
      <p:sp>
        <p:nvSpPr>
          <p:cNvPr id="3" name="2 Marcador de contenido"/>
          <p:cNvSpPr>
            <a:spLocks noGrp="1"/>
          </p:cNvSpPr>
          <p:nvPr>
            <p:ph sz="half" idx="1"/>
          </p:nvPr>
        </p:nvSpPr>
        <p:spPr>
          <a:xfrm>
            <a:off x="457200" y="1428736"/>
            <a:ext cx="4038600" cy="46434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28736"/>
            <a:ext cx="4038600" cy="46434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68FB23E3-D5FD-49D2-A6D3-5E28914EFBED}"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291391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815419" cy="1200329"/>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42873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068498"/>
            <a:ext cx="4040188" cy="40037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6" y="142873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068498"/>
            <a:ext cx="4041775" cy="400370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30129AE2-0C23-47FF-98C7-34B82B6525CC}" type="datetime4">
              <a:rPr lang="en-US" smtClean="0">
                <a:solidFill>
                  <a:srgbClr val="929292"/>
                </a:solidFill>
              </a:rPr>
              <a:pPr/>
              <a:t>December 6, 2013</a:t>
            </a:fld>
            <a:endParaRPr lang="en-US">
              <a:solidFill>
                <a:srgbClr val="929292"/>
              </a:solidFill>
            </a:endParaRPr>
          </a:p>
        </p:txBody>
      </p:sp>
      <p:sp>
        <p:nvSpPr>
          <p:cNvPr id="8" name="7 Marcador de pie de página"/>
          <p:cNvSpPr>
            <a:spLocks noGrp="1"/>
          </p:cNvSpPr>
          <p:nvPr>
            <p:ph type="ftr" sz="quarter" idx="11"/>
          </p:nvPr>
        </p:nvSpPr>
        <p:spPr/>
        <p:txBody>
          <a:bodyPr/>
          <a:lstStyle/>
          <a:p>
            <a:endParaRPr lang="en-US">
              <a:solidFill>
                <a:srgbClr val="A82010"/>
              </a:solidFill>
            </a:endParaRPr>
          </a:p>
        </p:txBody>
      </p:sp>
      <p:sp>
        <p:nvSpPr>
          <p:cNvPr id="9" name="8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4214823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42842" y="71414"/>
            <a:ext cx="8856000" cy="857256"/>
          </a:xfrm>
        </p:spPr>
        <p:txBody>
          <a:bodyPr>
            <a:noAutofit/>
          </a:bodyPr>
          <a:lstStyle>
            <a:lvl1pPr>
              <a:defRPr sz="3600" b="1"/>
            </a:lvl1pPr>
          </a:lstStyle>
          <a:p>
            <a:r>
              <a:rPr lang="es-ES" noProof="0" smtClean="0"/>
              <a:t>Haga clic para modificar el estilo de título del patrón</a:t>
            </a:r>
            <a:endParaRPr lang="en-US" noProof="0" dirty="0"/>
          </a:p>
        </p:txBody>
      </p:sp>
      <p:sp>
        <p:nvSpPr>
          <p:cNvPr id="3" name="2 Marcador de fecha"/>
          <p:cNvSpPr>
            <a:spLocks noGrp="1"/>
          </p:cNvSpPr>
          <p:nvPr>
            <p:ph type="dt" sz="half" idx="10"/>
          </p:nvPr>
        </p:nvSpPr>
        <p:spPr/>
        <p:txBody>
          <a:bodyPr/>
          <a:lstStyle/>
          <a:p>
            <a:fld id="{898BEB52-4F67-41B5-9D5A-C5EB91E88930}" type="datetime4">
              <a:rPr lang="en-US" smtClean="0">
                <a:solidFill>
                  <a:srgbClr val="929292"/>
                </a:solidFill>
              </a:rPr>
              <a:pPr/>
              <a:t>December 6, 2013</a:t>
            </a:fld>
            <a:endParaRPr lang="en-US">
              <a:solidFill>
                <a:srgbClr val="929292"/>
              </a:solidFill>
            </a:endParaRPr>
          </a:p>
        </p:txBody>
      </p:sp>
      <p:sp>
        <p:nvSpPr>
          <p:cNvPr id="4" name="3 Marcador de pie de página"/>
          <p:cNvSpPr>
            <a:spLocks noGrp="1"/>
          </p:cNvSpPr>
          <p:nvPr>
            <p:ph type="ftr" sz="quarter" idx="11"/>
          </p:nvPr>
        </p:nvSpPr>
        <p:spPr/>
        <p:txBody>
          <a:bodyPr/>
          <a:lstStyle/>
          <a:p>
            <a:endParaRPr lang="en-US">
              <a:solidFill>
                <a:srgbClr val="A82010"/>
              </a:solidFill>
            </a:endParaRPr>
          </a:p>
        </p:txBody>
      </p:sp>
      <p:sp>
        <p:nvSpPr>
          <p:cNvPr id="5" name="4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05830769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8929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2644688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881102"/>
            <a:ext cx="3008313" cy="553998"/>
          </a:xfrm>
        </p:spPr>
        <p:txBody>
          <a:bodyPr anchor="b"/>
          <a:lstStyle>
            <a:lvl1pPr algn="l">
              <a:defRPr sz="15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642920"/>
            <a:ext cx="5111750" cy="548324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A81140-A594-492A-8506-6C154CB971C6}"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3946232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1"/>
      </p:bgRef>
    </p:bg>
    <p:spTree>
      <p:nvGrpSpPr>
        <p:cNvPr id="1" name=""/>
        <p:cNvGrpSpPr/>
        <p:nvPr/>
      </p:nvGrpSpPr>
      <p:grpSpPr>
        <a:xfrm>
          <a:off x="0" y="0"/>
          <a:ext cx="0" cy="0"/>
          <a:chOff x="0" y="0"/>
          <a:chExt cx="0" cy="0"/>
        </a:xfrm>
      </p:grpSpPr>
      <p:sp useBgFill="1">
        <p:nvSpPr>
          <p:cNvPr id="8" name="7 Rectángulo"/>
          <p:cNvSpPr/>
          <p:nvPr/>
        </p:nvSpPr>
        <p:spPr>
          <a:xfrm>
            <a:off x="7786710" y="0"/>
            <a:ext cx="135729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1 Título"/>
          <p:cNvSpPr>
            <a:spLocks noGrp="1"/>
          </p:cNvSpPr>
          <p:nvPr>
            <p:ph type="title"/>
          </p:nvPr>
        </p:nvSpPr>
        <p:spPr>
          <a:xfrm>
            <a:off x="214282" y="5006105"/>
            <a:ext cx="8786874" cy="323165"/>
          </a:xfrm>
        </p:spPr>
        <p:txBody>
          <a:bodyPr anchor="b"/>
          <a:lstStyle>
            <a:lvl1pPr algn="l">
              <a:defRPr sz="1500" b="1"/>
            </a:lvl1pPr>
          </a:lstStyle>
          <a:p>
            <a:r>
              <a:rPr lang="es-ES" smtClean="0"/>
              <a:t>Haga clic para modificar el estilo de título del patrón</a:t>
            </a:r>
            <a:endParaRPr lang="en-US" dirty="0"/>
          </a:p>
        </p:txBody>
      </p:sp>
      <p:sp>
        <p:nvSpPr>
          <p:cNvPr id="3" name="2 Marcador de posición de imagen"/>
          <p:cNvSpPr>
            <a:spLocks noGrp="1"/>
          </p:cNvSpPr>
          <p:nvPr>
            <p:ph type="pic" idx="1"/>
          </p:nvPr>
        </p:nvSpPr>
        <p:spPr>
          <a:xfrm>
            <a:off x="214282" y="142854"/>
            <a:ext cx="8786874" cy="458472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214282" y="5332276"/>
            <a:ext cx="8786874" cy="8828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8C1C09-4F92-46B4-9A60-CB4454BD5789}" type="datetime4">
              <a:rPr lang="en-US" smtClean="0">
                <a:solidFill>
                  <a:srgbClr val="929292"/>
                </a:solidFill>
              </a:rPr>
              <a:pPr/>
              <a:t>December 6, 2013</a:t>
            </a:fld>
            <a:endParaRPr lang="en-US">
              <a:solidFill>
                <a:srgbClr val="929292"/>
              </a:solidFill>
            </a:endParaRPr>
          </a:p>
        </p:txBody>
      </p:sp>
      <p:sp>
        <p:nvSpPr>
          <p:cNvPr id="6" name="5 Marcador de pie de página"/>
          <p:cNvSpPr>
            <a:spLocks noGrp="1"/>
          </p:cNvSpPr>
          <p:nvPr>
            <p:ph type="ftr" sz="quarter" idx="11"/>
          </p:nvPr>
        </p:nvSpPr>
        <p:spPr/>
        <p:txBody>
          <a:bodyPr/>
          <a:lstStyle/>
          <a:p>
            <a:endParaRPr lang="en-US">
              <a:solidFill>
                <a:srgbClr val="A82010"/>
              </a:solidFill>
            </a:endParaRPr>
          </a:p>
        </p:txBody>
      </p:sp>
      <p:sp>
        <p:nvSpPr>
          <p:cNvPr id="7" name="6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2887968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57133" y="1428736"/>
            <a:ext cx="8829706" cy="485778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6B36EA2-8050-459F-AB3D-675B96CE69FB}"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29322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65631" y="200025"/>
            <a:ext cx="1292662" cy="6140452"/>
          </a:xfrm>
        </p:spPr>
        <p:txBody>
          <a:bodyPr vert="eaVert"/>
          <a:lstStyle/>
          <a:p>
            <a:r>
              <a:rPr lang="es-ES" smtClean="0"/>
              <a:t>Haga clic para modificar el estilo de título del patrón</a:t>
            </a:r>
            <a:endParaRPr lang="en-US" dirty="0"/>
          </a:p>
        </p:txBody>
      </p:sp>
      <p:sp>
        <p:nvSpPr>
          <p:cNvPr id="3" name="2 Marcador de texto vertical"/>
          <p:cNvSpPr>
            <a:spLocks noGrp="1"/>
          </p:cNvSpPr>
          <p:nvPr>
            <p:ph type="body" orient="vert" idx="1"/>
          </p:nvPr>
        </p:nvSpPr>
        <p:spPr>
          <a:xfrm>
            <a:off x="142844" y="214291"/>
            <a:ext cx="7715304" cy="614366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93861886-EC37-433B-AC24-2BBFB5560363}" type="datetime4">
              <a:rPr lang="en-US" smtClean="0">
                <a:solidFill>
                  <a:srgbClr val="929292"/>
                </a:solidFill>
              </a:rPr>
              <a:pPr/>
              <a:t>December 6, 2013</a:t>
            </a:fld>
            <a:endParaRPr lang="en-US">
              <a:solidFill>
                <a:srgbClr val="929292"/>
              </a:solidFill>
            </a:endParaRPr>
          </a:p>
        </p:txBody>
      </p:sp>
      <p:sp>
        <p:nvSpPr>
          <p:cNvPr id="5" name="4 Marcador de pie de página"/>
          <p:cNvSpPr>
            <a:spLocks noGrp="1"/>
          </p:cNvSpPr>
          <p:nvPr>
            <p:ph type="ftr" sz="quarter" idx="11"/>
          </p:nvPr>
        </p:nvSpPr>
        <p:spPr/>
        <p:txBody>
          <a:bodyPr/>
          <a:lstStyle/>
          <a:p>
            <a:endParaRPr lang="en-US">
              <a:solidFill>
                <a:srgbClr val="A82010"/>
              </a:solidFill>
            </a:endParaRPr>
          </a:p>
        </p:txBody>
      </p:sp>
      <p:sp>
        <p:nvSpPr>
          <p:cNvPr id="6" name="5 Marcador de número de diapositiva"/>
          <p:cNvSpPr>
            <a:spLocks noGrp="1"/>
          </p:cNvSpPr>
          <p:nvPr>
            <p:ph type="sldNum" sz="quarter" idx="12"/>
          </p:nvPr>
        </p:nvSpPr>
        <p:spPr/>
        <p:txBody>
          <a:bodyPr/>
          <a:lstStyle/>
          <a:p>
            <a:fld id="{FE1C0CE1-AB8A-4B02-A174-2F167B583E27}" type="slidenum">
              <a:rPr lang="en-US" smtClean="0">
                <a:solidFill>
                  <a:srgbClr val="A82010"/>
                </a:solidFill>
              </a:rPr>
              <a:pPr/>
              <a:t>‹#›</a:t>
            </a:fld>
            <a:endParaRPr lang="en-US">
              <a:solidFill>
                <a:srgbClr val="A82010"/>
              </a:solidFill>
            </a:endParaRPr>
          </a:p>
        </p:txBody>
      </p:sp>
    </p:spTree>
    <p:extLst>
      <p:ext uri="{BB962C8B-B14F-4D97-AF65-F5344CB8AC3E}">
        <p14:creationId xmlns:p14="http://schemas.microsoft.com/office/powerpoint/2010/main" val="172450945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ckground">
    <p:bg>
      <p:bgRef idx="1001">
        <a:schemeClr val="bg1"/>
      </p:bgRef>
    </p:bg>
    <p:spTree>
      <p:nvGrpSpPr>
        <p:cNvPr id="1" name=""/>
        <p:cNvGrpSpPr/>
        <p:nvPr/>
      </p:nvGrpSpPr>
      <p:grpSpPr>
        <a:xfrm>
          <a:off x="0" y="0"/>
          <a:ext cx="0" cy="0"/>
          <a:chOff x="0" y="0"/>
          <a:chExt cx="0" cy="0"/>
        </a:xfrm>
      </p:grpSpPr>
      <p:sp useBgFill="1">
        <p:nvSpPr>
          <p:cNvPr id="2" name="1 Rectángulo"/>
          <p:cNvSpPr/>
          <p:nvPr/>
        </p:nvSpPr>
        <p:spPr>
          <a:xfrm>
            <a:off x="7786710" y="6072206"/>
            <a:ext cx="135729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useBgFill="1">
        <p:nvSpPr>
          <p:cNvPr id="3" name="2 Rectángulo"/>
          <p:cNvSpPr/>
          <p:nvPr/>
        </p:nvSpPr>
        <p:spPr>
          <a:xfrm>
            <a:off x="0" y="5829303"/>
            <a:ext cx="9144000" cy="1042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7282131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rt">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useBgFill="1">
        <p:nvSpPr>
          <p:cNvPr id="22" name="21 Rectángulo"/>
          <p:cNvSpPr/>
          <p:nvPr/>
        </p:nvSpPr>
        <p:spPr>
          <a:xfrm>
            <a:off x="0" y="5786439"/>
            <a:ext cx="9144000" cy="1071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27274037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5 CuadroTexto"/>
          <p:cNvSpPr txBox="1"/>
          <p:nvPr/>
        </p:nvSpPr>
        <p:spPr>
          <a:xfrm>
            <a:off x="773078" y="2428868"/>
            <a:ext cx="5840573" cy="1477328"/>
          </a:xfrm>
          <a:prstGeom prst="rect">
            <a:avLst/>
          </a:prstGeom>
          <a:noFill/>
        </p:spPr>
        <p:txBody>
          <a:bodyPr wrap="none" rtlCol="0">
            <a:spAutoFit/>
          </a:bodyPr>
          <a:lstStyle/>
          <a:p>
            <a:r>
              <a:rPr lang="en-US" sz="9000" b="1" dirty="0">
                <a:solidFill>
                  <a:srgbClr val="000000"/>
                </a:solidFill>
              </a:rPr>
              <a:t>Thank You</a:t>
            </a:r>
          </a:p>
        </p:txBody>
      </p:sp>
      <p:sp useBgFill="1">
        <p:nvSpPr>
          <p:cNvPr id="7" name="6 Rectángulo"/>
          <p:cNvSpPr/>
          <p:nvPr/>
        </p:nvSpPr>
        <p:spPr>
          <a:xfrm>
            <a:off x="0" y="5643565"/>
            <a:ext cx="9144000" cy="1214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CuadroTexto"/>
          <p:cNvSpPr txBox="1"/>
          <p:nvPr userDrawn="1"/>
        </p:nvSpPr>
        <p:spPr>
          <a:xfrm>
            <a:off x="773078" y="2428868"/>
            <a:ext cx="5840573" cy="1477328"/>
          </a:xfrm>
          <a:prstGeom prst="rect">
            <a:avLst/>
          </a:prstGeom>
          <a:noFill/>
        </p:spPr>
        <p:txBody>
          <a:bodyPr wrap="none" rtlCol="0">
            <a:spAutoFit/>
          </a:bodyPr>
          <a:lstStyle/>
          <a:p>
            <a:r>
              <a:rPr lang="en-US" sz="9000" b="1" dirty="0">
                <a:solidFill>
                  <a:srgbClr val="000000"/>
                </a:solidFill>
              </a:rPr>
              <a:t>Thank You</a:t>
            </a:r>
          </a:p>
        </p:txBody>
      </p:sp>
    </p:spTree>
    <p:extLst>
      <p:ext uri="{BB962C8B-B14F-4D97-AF65-F5344CB8AC3E}">
        <p14:creationId xmlns:p14="http://schemas.microsoft.com/office/powerpoint/2010/main" val="3718921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racias">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5 CuadroTexto"/>
          <p:cNvSpPr txBox="1"/>
          <p:nvPr/>
        </p:nvSpPr>
        <p:spPr>
          <a:xfrm>
            <a:off x="1857357" y="2418702"/>
            <a:ext cx="4097597" cy="1477328"/>
          </a:xfrm>
          <a:prstGeom prst="rect">
            <a:avLst/>
          </a:prstGeom>
          <a:noFill/>
        </p:spPr>
        <p:txBody>
          <a:bodyPr wrap="none" rtlCol="0">
            <a:spAutoFit/>
          </a:bodyPr>
          <a:lstStyle/>
          <a:p>
            <a:r>
              <a:rPr lang="en-US" sz="9000" b="1" dirty="0">
                <a:solidFill>
                  <a:srgbClr val="000000"/>
                </a:solidFill>
              </a:rPr>
              <a:t>Gracias</a:t>
            </a:r>
          </a:p>
        </p:txBody>
      </p:sp>
      <p:sp useBgFill="1">
        <p:nvSpPr>
          <p:cNvPr id="5" name="4 Rectángulo"/>
          <p:cNvSpPr/>
          <p:nvPr/>
        </p:nvSpPr>
        <p:spPr>
          <a:xfrm>
            <a:off x="0" y="5657851"/>
            <a:ext cx="9144000" cy="1200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7 CuadroTexto"/>
          <p:cNvSpPr txBox="1"/>
          <p:nvPr userDrawn="1"/>
        </p:nvSpPr>
        <p:spPr>
          <a:xfrm>
            <a:off x="1857357" y="2418702"/>
            <a:ext cx="4097597" cy="1477328"/>
          </a:xfrm>
          <a:prstGeom prst="rect">
            <a:avLst/>
          </a:prstGeom>
          <a:noFill/>
        </p:spPr>
        <p:txBody>
          <a:bodyPr wrap="none" rtlCol="0">
            <a:spAutoFit/>
          </a:bodyPr>
          <a:lstStyle/>
          <a:p>
            <a:r>
              <a:rPr lang="en-US" sz="9000" b="1" dirty="0">
                <a:solidFill>
                  <a:srgbClr val="000000"/>
                </a:solidFill>
              </a:rPr>
              <a:t>Gracias</a:t>
            </a:r>
          </a:p>
        </p:txBody>
      </p:sp>
    </p:spTree>
    <p:extLst>
      <p:ext uri="{BB962C8B-B14F-4D97-AF65-F5344CB8AC3E}">
        <p14:creationId xmlns:p14="http://schemas.microsoft.com/office/powerpoint/2010/main" val="2789182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 &amp; A">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CuadroTexto"/>
          <p:cNvSpPr txBox="1"/>
          <p:nvPr/>
        </p:nvSpPr>
        <p:spPr>
          <a:xfrm>
            <a:off x="3357555" y="467285"/>
            <a:ext cx="1869423" cy="4708981"/>
          </a:xfrm>
          <a:prstGeom prst="rect">
            <a:avLst/>
          </a:prstGeom>
          <a:noFill/>
        </p:spPr>
        <p:txBody>
          <a:bodyPr wrap="none" rtlCol="0">
            <a:spAutoFit/>
          </a:bodyPr>
          <a:lstStyle/>
          <a:p>
            <a:r>
              <a:rPr lang="en-US" sz="30000" b="1" dirty="0">
                <a:solidFill>
                  <a:srgbClr val="FFFFFF">
                    <a:lumMod val="85000"/>
                  </a:srgbClr>
                </a:solidFill>
              </a:rPr>
              <a:t>?</a:t>
            </a:r>
          </a:p>
        </p:txBody>
      </p:sp>
      <p:sp>
        <p:nvSpPr>
          <p:cNvPr id="6" name="5 CuadroTexto"/>
          <p:cNvSpPr txBox="1"/>
          <p:nvPr/>
        </p:nvSpPr>
        <p:spPr>
          <a:xfrm>
            <a:off x="1714480" y="2000241"/>
            <a:ext cx="4314001" cy="1823576"/>
          </a:xfrm>
          <a:prstGeom prst="rect">
            <a:avLst/>
          </a:prstGeom>
          <a:noFill/>
        </p:spPr>
        <p:txBody>
          <a:bodyPr wrap="none" rtlCol="0">
            <a:spAutoFit/>
          </a:bodyPr>
          <a:lstStyle/>
          <a:p>
            <a:r>
              <a:rPr lang="en-US" sz="11250" b="1" dirty="0">
                <a:solidFill>
                  <a:srgbClr val="000000"/>
                </a:solidFill>
              </a:rPr>
              <a:t>Q &amp; A</a:t>
            </a:r>
          </a:p>
        </p:txBody>
      </p:sp>
      <p:sp useBgFill="1">
        <p:nvSpPr>
          <p:cNvPr id="7" name="6 Rectángulo"/>
          <p:cNvSpPr/>
          <p:nvPr/>
        </p:nvSpPr>
        <p:spPr>
          <a:xfrm>
            <a:off x="0" y="5872165"/>
            <a:ext cx="9144000" cy="98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8 CuadroTexto"/>
          <p:cNvSpPr txBox="1"/>
          <p:nvPr userDrawn="1"/>
        </p:nvSpPr>
        <p:spPr>
          <a:xfrm>
            <a:off x="3357555" y="467285"/>
            <a:ext cx="1869423" cy="4708981"/>
          </a:xfrm>
          <a:prstGeom prst="rect">
            <a:avLst/>
          </a:prstGeom>
          <a:noFill/>
        </p:spPr>
        <p:txBody>
          <a:bodyPr wrap="none" rtlCol="0">
            <a:spAutoFit/>
          </a:bodyPr>
          <a:lstStyle/>
          <a:p>
            <a:r>
              <a:rPr lang="en-US" sz="30000" b="1" dirty="0">
                <a:solidFill>
                  <a:srgbClr val="AFAFB9">
                    <a:lumMod val="20000"/>
                    <a:lumOff val="80000"/>
                  </a:srgbClr>
                </a:solidFill>
              </a:rPr>
              <a:t>?</a:t>
            </a:r>
          </a:p>
        </p:txBody>
      </p:sp>
      <p:sp>
        <p:nvSpPr>
          <p:cNvPr id="10" name="9 CuadroTexto"/>
          <p:cNvSpPr txBox="1"/>
          <p:nvPr userDrawn="1"/>
        </p:nvSpPr>
        <p:spPr>
          <a:xfrm>
            <a:off x="1714480" y="2000241"/>
            <a:ext cx="4314001" cy="1823576"/>
          </a:xfrm>
          <a:prstGeom prst="rect">
            <a:avLst/>
          </a:prstGeom>
          <a:noFill/>
        </p:spPr>
        <p:txBody>
          <a:bodyPr wrap="none" rtlCol="0">
            <a:spAutoFit/>
          </a:bodyPr>
          <a:lstStyle/>
          <a:p>
            <a:r>
              <a:rPr lang="en-US" sz="11250" b="1" dirty="0">
                <a:solidFill>
                  <a:srgbClr val="000000"/>
                </a:solidFill>
              </a:rPr>
              <a:t>Q &amp; A</a:t>
            </a:r>
          </a:p>
        </p:txBody>
      </p:sp>
    </p:spTree>
    <p:extLst>
      <p:ext uri="{BB962C8B-B14F-4D97-AF65-F5344CB8AC3E}">
        <p14:creationId xmlns:p14="http://schemas.microsoft.com/office/powerpoint/2010/main" val="1814057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eguntas">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2 CuadroTexto"/>
          <p:cNvSpPr txBox="1"/>
          <p:nvPr/>
        </p:nvSpPr>
        <p:spPr>
          <a:xfrm>
            <a:off x="3357555" y="467285"/>
            <a:ext cx="1869423" cy="4708981"/>
          </a:xfrm>
          <a:prstGeom prst="rect">
            <a:avLst/>
          </a:prstGeom>
          <a:noFill/>
        </p:spPr>
        <p:txBody>
          <a:bodyPr wrap="none" rtlCol="0">
            <a:spAutoFit/>
          </a:bodyPr>
          <a:lstStyle/>
          <a:p>
            <a:r>
              <a:rPr lang="en-US" sz="30000" b="1" dirty="0">
                <a:solidFill>
                  <a:srgbClr val="FFFFFF">
                    <a:lumMod val="85000"/>
                  </a:srgbClr>
                </a:solidFill>
              </a:rPr>
              <a:t>?</a:t>
            </a:r>
          </a:p>
        </p:txBody>
      </p:sp>
      <p:sp>
        <p:nvSpPr>
          <p:cNvPr id="6" name="5 CuadroTexto"/>
          <p:cNvSpPr txBox="1"/>
          <p:nvPr/>
        </p:nvSpPr>
        <p:spPr>
          <a:xfrm>
            <a:off x="785787" y="2418702"/>
            <a:ext cx="5664051" cy="1477328"/>
          </a:xfrm>
          <a:prstGeom prst="rect">
            <a:avLst/>
          </a:prstGeom>
          <a:noFill/>
        </p:spPr>
        <p:txBody>
          <a:bodyPr wrap="none" rtlCol="0">
            <a:spAutoFit/>
          </a:bodyPr>
          <a:lstStyle/>
          <a:p>
            <a:r>
              <a:rPr lang="en-US" sz="9000" b="1" dirty="0" err="1">
                <a:solidFill>
                  <a:srgbClr val="000000"/>
                </a:solidFill>
              </a:rPr>
              <a:t>Preguntas</a:t>
            </a:r>
            <a:endParaRPr lang="en-US" sz="9000" b="1" dirty="0">
              <a:solidFill>
                <a:srgbClr val="000000"/>
              </a:solidFill>
            </a:endParaRPr>
          </a:p>
        </p:txBody>
      </p:sp>
      <p:sp useBgFill="1">
        <p:nvSpPr>
          <p:cNvPr id="7" name="6 Rectángulo"/>
          <p:cNvSpPr/>
          <p:nvPr/>
        </p:nvSpPr>
        <p:spPr>
          <a:xfrm>
            <a:off x="0" y="5800727"/>
            <a:ext cx="9144000" cy="105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8 CuadroTexto"/>
          <p:cNvSpPr txBox="1"/>
          <p:nvPr userDrawn="1"/>
        </p:nvSpPr>
        <p:spPr>
          <a:xfrm>
            <a:off x="3357555" y="467285"/>
            <a:ext cx="1869423" cy="4708981"/>
          </a:xfrm>
          <a:prstGeom prst="rect">
            <a:avLst/>
          </a:prstGeom>
          <a:noFill/>
        </p:spPr>
        <p:txBody>
          <a:bodyPr wrap="none" rtlCol="0">
            <a:spAutoFit/>
          </a:bodyPr>
          <a:lstStyle/>
          <a:p>
            <a:r>
              <a:rPr lang="en-US" sz="30000" b="1" dirty="0">
                <a:solidFill>
                  <a:srgbClr val="AFAFB9">
                    <a:lumMod val="20000"/>
                    <a:lumOff val="80000"/>
                  </a:srgbClr>
                </a:solidFill>
              </a:rPr>
              <a:t>?</a:t>
            </a:r>
          </a:p>
        </p:txBody>
      </p:sp>
      <p:sp>
        <p:nvSpPr>
          <p:cNvPr id="10" name="9 CuadroTexto"/>
          <p:cNvSpPr txBox="1"/>
          <p:nvPr userDrawn="1"/>
        </p:nvSpPr>
        <p:spPr>
          <a:xfrm>
            <a:off x="785787" y="2418702"/>
            <a:ext cx="5664051" cy="1477328"/>
          </a:xfrm>
          <a:prstGeom prst="rect">
            <a:avLst/>
          </a:prstGeom>
          <a:noFill/>
        </p:spPr>
        <p:txBody>
          <a:bodyPr wrap="none" rtlCol="0">
            <a:spAutoFit/>
          </a:bodyPr>
          <a:lstStyle/>
          <a:p>
            <a:r>
              <a:rPr lang="en-US" sz="9000" b="1" dirty="0" err="1">
                <a:solidFill>
                  <a:srgbClr val="000000"/>
                </a:solidFill>
              </a:rPr>
              <a:t>Preguntas</a:t>
            </a:r>
            <a:endParaRPr lang="en-US" sz="9000" b="1" dirty="0">
              <a:solidFill>
                <a:srgbClr val="000000"/>
              </a:solidFill>
            </a:endParaRPr>
          </a:p>
        </p:txBody>
      </p:sp>
    </p:spTree>
    <p:extLst>
      <p:ext uri="{BB962C8B-B14F-4D97-AF65-F5344CB8AC3E}">
        <p14:creationId xmlns:p14="http://schemas.microsoft.com/office/powerpoint/2010/main" val="316031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113693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328441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379927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380181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01F0-6C3B-4053-BB68-53F8B9470FAE}" type="datetimeFigureOut">
              <a:rPr lang="fr-CH" smtClean="0"/>
              <a:pPr/>
              <a:t>06/12/2013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810B002-10D4-43AC-847F-BA96F4D2B4E5}" type="slidenum">
              <a:rPr lang="fr-CH" smtClean="0"/>
              <a:pPr/>
              <a:t>‹#›</a:t>
            </a:fld>
            <a:endParaRPr lang="fr-CH"/>
          </a:p>
        </p:txBody>
      </p:sp>
    </p:spTree>
    <p:extLst>
      <p:ext uri="{BB962C8B-B14F-4D97-AF65-F5344CB8AC3E}">
        <p14:creationId xmlns:p14="http://schemas.microsoft.com/office/powerpoint/2010/main" val="733197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20" Type="http://schemas.openxmlformats.org/officeDocument/2006/relationships/theme" Target="../theme/theme3.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Relationship Id="rId19" Type="http://schemas.openxmlformats.org/officeDocument/2006/relationships/slideLayout" Target="../slideLayouts/slideLayout49.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901F0-6C3B-4053-BB68-53F8B9470FAE}" type="datetimeFigureOut">
              <a:rPr lang="fr-CH" smtClean="0"/>
              <a:pPr/>
              <a:t>06/12/2013</a:t>
            </a:fld>
            <a:endParaRPr lang="fr-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0B002-10D4-43AC-847F-BA96F4D2B4E5}" type="slidenum">
              <a:rPr lang="fr-CH" smtClean="0"/>
              <a:pPr/>
              <a:t>‹#›</a:t>
            </a:fld>
            <a:endParaRPr lang="fr-CH"/>
          </a:p>
        </p:txBody>
      </p:sp>
    </p:spTree>
    <p:extLst>
      <p:ext uri="{BB962C8B-B14F-4D97-AF65-F5344CB8AC3E}">
        <p14:creationId xmlns:p14="http://schemas.microsoft.com/office/powerpoint/2010/main" val="300217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2842" y="71414"/>
            <a:ext cx="8856000" cy="1200329"/>
          </a:xfrm>
          <a:prstGeom prst="rect">
            <a:avLst/>
          </a:prstGeom>
        </p:spPr>
        <p:txBody>
          <a:bodyPr vert="horz" wrap="square" lIns="91440" tIns="45720" rIns="91440" bIns="45720" rtlCol="0" anchor="t" anchorCtr="0">
            <a:spAutoFit/>
          </a:body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142845" y="1071546"/>
            <a:ext cx="8858312" cy="5214974"/>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2"/>
          </p:nvPr>
        </p:nvSpPr>
        <p:spPr>
          <a:xfrm>
            <a:off x="5900729" y="6450039"/>
            <a:ext cx="1757410" cy="365125"/>
          </a:xfrm>
          <a:prstGeom prst="rect">
            <a:avLst/>
          </a:prstGeom>
        </p:spPr>
        <p:txBody>
          <a:bodyPr vert="horz" lIns="91440" tIns="45720" rIns="91440" bIns="45720" rtlCol="0" anchor="ctr"/>
          <a:lstStyle>
            <a:lvl1pPr algn="r">
              <a:defRPr sz="900">
                <a:solidFill>
                  <a:schemeClr val="accent5"/>
                </a:solidFill>
              </a:defRPr>
            </a:lvl1pPr>
          </a:lstStyle>
          <a:p>
            <a:fld id="{82E42635-070C-4CD4-9F36-53373936D961}" type="datetime4">
              <a:rPr lang="en-US" smtClean="0">
                <a:solidFill>
                  <a:srgbClr val="929292"/>
                </a:solidFill>
              </a:rPr>
              <a:pPr/>
              <a:t>December 6, 2013</a:t>
            </a:fld>
            <a:endParaRPr lang="en-US" dirty="0">
              <a:solidFill>
                <a:srgbClr val="929292"/>
              </a:solidFill>
            </a:endParaRPr>
          </a:p>
        </p:txBody>
      </p:sp>
      <p:sp>
        <p:nvSpPr>
          <p:cNvPr id="5" name="4 Marcador de pie de página"/>
          <p:cNvSpPr>
            <a:spLocks noGrp="1"/>
          </p:cNvSpPr>
          <p:nvPr>
            <p:ph type="ftr" sz="quarter" idx="3"/>
          </p:nvPr>
        </p:nvSpPr>
        <p:spPr>
          <a:xfrm>
            <a:off x="557215" y="6450039"/>
            <a:ext cx="5343523" cy="365125"/>
          </a:xfrm>
          <a:prstGeom prst="rect">
            <a:avLst/>
          </a:prstGeom>
        </p:spPr>
        <p:txBody>
          <a:bodyPr vert="horz" lIns="91440" tIns="45720" rIns="91440" bIns="45720" rtlCol="0" anchor="ctr"/>
          <a:lstStyle>
            <a:lvl1pPr algn="l">
              <a:defRPr sz="900">
                <a:solidFill>
                  <a:schemeClr val="accent1"/>
                </a:solidFill>
              </a:defRPr>
            </a:lvl1pPr>
          </a:lstStyle>
          <a:p>
            <a:endParaRPr lang="en-US" dirty="0">
              <a:solidFill>
                <a:srgbClr val="A82010"/>
              </a:solidFill>
            </a:endParaRPr>
          </a:p>
        </p:txBody>
      </p:sp>
      <p:sp>
        <p:nvSpPr>
          <p:cNvPr id="6" name="5 Marcador de número de diapositiva"/>
          <p:cNvSpPr>
            <a:spLocks noGrp="1"/>
          </p:cNvSpPr>
          <p:nvPr>
            <p:ph type="sldNum" sz="quarter" idx="4"/>
          </p:nvPr>
        </p:nvSpPr>
        <p:spPr>
          <a:xfrm>
            <a:off x="14289" y="6450039"/>
            <a:ext cx="485774" cy="365125"/>
          </a:xfrm>
          <a:prstGeom prst="rect">
            <a:avLst/>
          </a:prstGeom>
        </p:spPr>
        <p:txBody>
          <a:bodyPr vert="horz" lIns="91440" tIns="45720" rIns="91440" bIns="45720" rtlCol="0" anchor="ctr"/>
          <a:lstStyle>
            <a:lvl1pPr algn="r">
              <a:defRPr sz="900">
                <a:solidFill>
                  <a:schemeClr val="accent1"/>
                </a:solidFill>
              </a:defRPr>
            </a:lvl1pPr>
          </a:lstStyle>
          <a:p>
            <a:fld id="{FE1C0CE1-AB8A-4B02-A174-2F167B583E27}" type="slidenum">
              <a:rPr lang="en-US" smtClean="0">
                <a:solidFill>
                  <a:srgbClr val="A82010"/>
                </a:solidFill>
              </a:rPr>
              <a:pPr/>
              <a:t>‹#›</a:t>
            </a:fld>
            <a:endParaRPr lang="en-US" dirty="0">
              <a:solidFill>
                <a:srgbClr val="A82010"/>
              </a:solidFill>
            </a:endParaRPr>
          </a:p>
        </p:txBody>
      </p:sp>
    </p:spTree>
    <p:extLst>
      <p:ext uri="{BB962C8B-B14F-4D97-AF65-F5344CB8AC3E}">
        <p14:creationId xmlns:p14="http://schemas.microsoft.com/office/powerpoint/2010/main" val="837644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685800" rtl="0" eaLnBrk="1" latinLnBrk="0" hangingPunct="1">
        <a:spcBef>
          <a:spcPct val="0"/>
        </a:spcBef>
        <a:buNone/>
        <a:defRPr sz="3600" b="1"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Courier New" pitchFamily="49" charset="0"/>
        <a:buChar char="o"/>
        <a:defRPr sz="2400" kern="1200">
          <a:solidFill>
            <a:schemeClr val="tx1"/>
          </a:solidFill>
          <a:latin typeface="+mn-lt"/>
          <a:ea typeface="+mn-ea"/>
          <a:cs typeface="+mn-cs"/>
        </a:defRPr>
      </a:lvl1pPr>
      <a:lvl2pPr marL="557213" indent="-214313" algn="l" defTabSz="685800" rtl="0" eaLnBrk="1" latinLnBrk="0" hangingPunct="1">
        <a:spcBef>
          <a:spcPct val="20000"/>
        </a:spcBef>
        <a:buFont typeface="Courier New" pitchFamily="49" charset="0"/>
        <a:buChar char="o"/>
        <a:defRPr sz="2100" kern="1200">
          <a:solidFill>
            <a:schemeClr val="accent1"/>
          </a:solidFill>
          <a:latin typeface="+mn-lt"/>
          <a:ea typeface="+mn-ea"/>
          <a:cs typeface="+mn-cs"/>
        </a:defRPr>
      </a:lvl2pPr>
      <a:lvl3pPr marL="857250" indent="-171450" algn="l" defTabSz="685800" rtl="0" eaLnBrk="1" latinLnBrk="0" hangingPunct="1">
        <a:spcBef>
          <a:spcPct val="20000"/>
        </a:spcBef>
        <a:buFont typeface="Courier New" pitchFamily="49" charset="0"/>
        <a:buChar char="o"/>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itchFamily="49" charset="0"/>
        <a:buChar char="o"/>
        <a:defRPr sz="1500" kern="1200">
          <a:solidFill>
            <a:schemeClr val="accent1"/>
          </a:solidFill>
          <a:latin typeface="+mn-lt"/>
          <a:ea typeface="+mn-ea"/>
          <a:cs typeface="+mn-cs"/>
        </a:defRPr>
      </a:lvl4pPr>
      <a:lvl5pPr marL="1543050" indent="-171450" algn="l" defTabSz="685800" rtl="0" eaLnBrk="1" latinLnBrk="0" hangingPunct="1">
        <a:spcBef>
          <a:spcPct val="20000"/>
        </a:spcBef>
        <a:buFont typeface="Courier New" pitchFamily="49" charset="0"/>
        <a:buChar char="o"/>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42842" y="71414"/>
            <a:ext cx="8856000" cy="1200329"/>
          </a:xfrm>
          <a:prstGeom prst="rect">
            <a:avLst/>
          </a:prstGeom>
        </p:spPr>
        <p:txBody>
          <a:bodyPr vert="horz" wrap="square" lIns="91440" tIns="45720" rIns="91440" bIns="45720" rtlCol="0" anchor="t" anchorCtr="0">
            <a:spAutoFit/>
          </a:body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142845" y="1071546"/>
            <a:ext cx="8858312" cy="5214974"/>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2"/>
          </p:nvPr>
        </p:nvSpPr>
        <p:spPr>
          <a:xfrm>
            <a:off x="5900729" y="6450039"/>
            <a:ext cx="1757410" cy="365125"/>
          </a:xfrm>
          <a:prstGeom prst="rect">
            <a:avLst/>
          </a:prstGeom>
        </p:spPr>
        <p:txBody>
          <a:bodyPr vert="horz" lIns="91440" tIns="45720" rIns="91440" bIns="45720" rtlCol="0" anchor="ctr"/>
          <a:lstStyle>
            <a:lvl1pPr algn="r">
              <a:defRPr sz="900">
                <a:solidFill>
                  <a:schemeClr val="accent5"/>
                </a:solidFill>
              </a:defRPr>
            </a:lvl1pPr>
          </a:lstStyle>
          <a:p>
            <a:fld id="{82E42635-070C-4CD4-9F36-53373936D961}" type="datetime4">
              <a:rPr lang="en-US" smtClean="0">
                <a:solidFill>
                  <a:srgbClr val="929292"/>
                </a:solidFill>
              </a:rPr>
              <a:pPr/>
              <a:t>December 6, 2013</a:t>
            </a:fld>
            <a:endParaRPr lang="en-US" dirty="0">
              <a:solidFill>
                <a:srgbClr val="929292"/>
              </a:solidFill>
            </a:endParaRPr>
          </a:p>
        </p:txBody>
      </p:sp>
      <p:sp>
        <p:nvSpPr>
          <p:cNvPr id="5" name="4 Marcador de pie de página"/>
          <p:cNvSpPr>
            <a:spLocks noGrp="1"/>
          </p:cNvSpPr>
          <p:nvPr>
            <p:ph type="ftr" sz="quarter" idx="3"/>
          </p:nvPr>
        </p:nvSpPr>
        <p:spPr>
          <a:xfrm>
            <a:off x="557215" y="6450039"/>
            <a:ext cx="5343523" cy="365125"/>
          </a:xfrm>
          <a:prstGeom prst="rect">
            <a:avLst/>
          </a:prstGeom>
        </p:spPr>
        <p:txBody>
          <a:bodyPr vert="horz" lIns="91440" tIns="45720" rIns="91440" bIns="45720" rtlCol="0" anchor="ctr"/>
          <a:lstStyle>
            <a:lvl1pPr algn="l">
              <a:defRPr sz="900">
                <a:solidFill>
                  <a:schemeClr val="accent1"/>
                </a:solidFill>
              </a:defRPr>
            </a:lvl1pPr>
          </a:lstStyle>
          <a:p>
            <a:endParaRPr lang="en-US" dirty="0">
              <a:solidFill>
                <a:srgbClr val="A82010"/>
              </a:solidFill>
            </a:endParaRPr>
          </a:p>
        </p:txBody>
      </p:sp>
      <p:sp>
        <p:nvSpPr>
          <p:cNvPr id="6" name="5 Marcador de número de diapositiva"/>
          <p:cNvSpPr>
            <a:spLocks noGrp="1"/>
          </p:cNvSpPr>
          <p:nvPr>
            <p:ph type="sldNum" sz="quarter" idx="4"/>
          </p:nvPr>
        </p:nvSpPr>
        <p:spPr>
          <a:xfrm>
            <a:off x="14289" y="6450039"/>
            <a:ext cx="485774" cy="365125"/>
          </a:xfrm>
          <a:prstGeom prst="rect">
            <a:avLst/>
          </a:prstGeom>
        </p:spPr>
        <p:txBody>
          <a:bodyPr vert="horz" lIns="91440" tIns="45720" rIns="91440" bIns="45720" rtlCol="0" anchor="ctr"/>
          <a:lstStyle>
            <a:lvl1pPr algn="r">
              <a:defRPr sz="900">
                <a:solidFill>
                  <a:schemeClr val="accent1"/>
                </a:solidFill>
              </a:defRPr>
            </a:lvl1pPr>
          </a:lstStyle>
          <a:p>
            <a:fld id="{FE1C0CE1-AB8A-4B02-A174-2F167B583E27}" type="slidenum">
              <a:rPr lang="en-US" smtClean="0">
                <a:solidFill>
                  <a:srgbClr val="A82010"/>
                </a:solidFill>
              </a:rPr>
              <a:pPr/>
              <a:t>‹#›</a:t>
            </a:fld>
            <a:endParaRPr lang="en-US" dirty="0">
              <a:solidFill>
                <a:srgbClr val="A82010"/>
              </a:solidFill>
            </a:endParaRPr>
          </a:p>
        </p:txBody>
      </p:sp>
    </p:spTree>
    <p:extLst>
      <p:ext uri="{BB962C8B-B14F-4D97-AF65-F5344CB8AC3E}">
        <p14:creationId xmlns:p14="http://schemas.microsoft.com/office/powerpoint/2010/main" val="10201109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ftr="0" dt="0"/>
  <p:txStyles>
    <p:titleStyle>
      <a:lvl1pPr algn="l" defTabSz="685800" rtl="0" eaLnBrk="1" latinLnBrk="0" hangingPunct="1">
        <a:spcBef>
          <a:spcPct val="0"/>
        </a:spcBef>
        <a:buNone/>
        <a:defRPr sz="3600" b="1"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Courier New" pitchFamily="49" charset="0"/>
        <a:buChar char="o"/>
        <a:defRPr sz="2400" kern="1200">
          <a:solidFill>
            <a:schemeClr val="tx1"/>
          </a:solidFill>
          <a:latin typeface="+mn-lt"/>
          <a:ea typeface="+mn-ea"/>
          <a:cs typeface="+mn-cs"/>
        </a:defRPr>
      </a:lvl1pPr>
      <a:lvl2pPr marL="557213" indent="-214313" algn="l" defTabSz="685800" rtl="0" eaLnBrk="1" latinLnBrk="0" hangingPunct="1">
        <a:spcBef>
          <a:spcPct val="20000"/>
        </a:spcBef>
        <a:buFont typeface="Courier New" pitchFamily="49" charset="0"/>
        <a:buChar char="o"/>
        <a:defRPr sz="2100" kern="1200">
          <a:solidFill>
            <a:schemeClr val="accent1"/>
          </a:solidFill>
          <a:latin typeface="+mn-lt"/>
          <a:ea typeface="+mn-ea"/>
          <a:cs typeface="+mn-cs"/>
        </a:defRPr>
      </a:lvl2pPr>
      <a:lvl3pPr marL="857250" indent="-171450" algn="l" defTabSz="685800" rtl="0" eaLnBrk="1" latinLnBrk="0" hangingPunct="1">
        <a:spcBef>
          <a:spcPct val="20000"/>
        </a:spcBef>
        <a:buFont typeface="Courier New" pitchFamily="49" charset="0"/>
        <a:buChar char="o"/>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itchFamily="49" charset="0"/>
        <a:buChar char="o"/>
        <a:defRPr sz="1500" kern="1200">
          <a:solidFill>
            <a:schemeClr val="accent1"/>
          </a:solidFill>
          <a:latin typeface="+mn-lt"/>
          <a:ea typeface="+mn-ea"/>
          <a:cs typeface="+mn-cs"/>
        </a:defRPr>
      </a:lvl4pPr>
      <a:lvl5pPr marL="1543050" indent="-171450" algn="l" defTabSz="685800" rtl="0" eaLnBrk="1" latinLnBrk="0" hangingPunct="1">
        <a:spcBef>
          <a:spcPct val="20000"/>
        </a:spcBef>
        <a:buFont typeface="Courier New" pitchFamily="49" charset="0"/>
        <a:buChar char="o"/>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0.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39.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17621"/>
          </a:xfrm>
          <a:solidFill>
            <a:schemeClr val="tx2">
              <a:lumMod val="60000"/>
              <a:lumOff val="40000"/>
            </a:schemeClr>
          </a:solidFill>
        </p:spPr>
        <p:txBody>
          <a:bodyPr>
            <a:normAutofit/>
          </a:bodyPr>
          <a:lstStyle/>
          <a:p>
            <a:r>
              <a:rPr lang="en-US" sz="3200" b="1" dirty="0" smtClean="0">
                <a:solidFill>
                  <a:schemeClr val="bg1"/>
                </a:solidFill>
              </a:rPr>
              <a:t>Life course approach for exploring the impact of sanitation access and menstrual hygiene management on psychosocial stress, behavior, and health among girls and women in </a:t>
            </a:r>
            <a:r>
              <a:rPr lang="en-US" sz="3200" b="1" dirty="0" err="1" smtClean="0">
                <a:solidFill>
                  <a:schemeClr val="bg1"/>
                </a:solidFill>
              </a:rPr>
              <a:t>Odisha</a:t>
            </a:r>
            <a:r>
              <a:rPr lang="en-US" sz="3200" b="1" dirty="0" smtClean="0">
                <a:solidFill>
                  <a:schemeClr val="bg1"/>
                </a:solidFill>
              </a:rPr>
              <a:t> (Orissa), India</a:t>
            </a:r>
            <a:endParaRPr lang="fr-CH" sz="3200" b="1" dirty="0">
              <a:solidFill>
                <a:schemeClr val="bg1"/>
              </a:solidFill>
            </a:endParaRPr>
          </a:p>
        </p:txBody>
      </p:sp>
      <p:sp>
        <p:nvSpPr>
          <p:cNvPr id="3" name="Subtitle 2"/>
          <p:cNvSpPr>
            <a:spLocks noGrp="1"/>
          </p:cNvSpPr>
          <p:nvPr>
            <p:ph type="subTitle" idx="1"/>
          </p:nvPr>
        </p:nvSpPr>
        <p:spPr>
          <a:xfrm>
            <a:off x="2771800" y="3356992"/>
            <a:ext cx="3960440" cy="2088232"/>
          </a:xfrm>
        </p:spPr>
        <p:txBody>
          <a:bodyPr numCol="2">
            <a:noAutofit/>
          </a:bodyPr>
          <a:lstStyle/>
          <a:p>
            <a:r>
              <a:rPr lang="fr-CH" sz="2400" b="1" dirty="0" smtClean="0"/>
              <a:t>	</a:t>
            </a:r>
            <a:r>
              <a:rPr lang="fr-CH" sz="2400" b="1" u="sng" dirty="0" smtClean="0"/>
              <a:t>AIPH</a:t>
            </a:r>
          </a:p>
          <a:p>
            <a:pPr algn="l">
              <a:lnSpc>
                <a:spcPts val="2400"/>
              </a:lnSpc>
            </a:pPr>
            <a:r>
              <a:rPr lang="fr-CH" sz="2000" dirty="0" err="1" smtClean="0"/>
              <a:t>Bhabani</a:t>
            </a:r>
            <a:r>
              <a:rPr lang="fr-CH" sz="2000" dirty="0" smtClean="0"/>
              <a:t> S. </a:t>
            </a:r>
            <a:r>
              <a:rPr lang="fr-CH" sz="2000" dirty="0" err="1" smtClean="0"/>
              <a:t>Das</a:t>
            </a:r>
            <a:endParaRPr lang="fr-CH" sz="2000" dirty="0" smtClean="0"/>
          </a:p>
          <a:p>
            <a:pPr algn="l">
              <a:lnSpc>
                <a:spcPts val="2400"/>
              </a:lnSpc>
            </a:pPr>
            <a:r>
              <a:rPr lang="fr-CH" sz="2000" dirty="0" smtClean="0"/>
              <a:t>Ambarish Dutta</a:t>
            </a:r>
          </a:p>
          <a:p>
            <a:pPr algn="l">
              <a:lnSpc>
                <a:spcPts val="2400"/>
              </a:lnSpc>
            </a:pPr>
            <a:r>
              <a:rPr lang="fr-CH" sz="2000" dirty="0" err="1" smtClean="0"/>
              <a:t>Bijay</a:t>
            </a:r>
            <a:r>
              <a:rPr lang="fr-CH" sz="2000" dirty="0" smtClean="0"/>
              <a:t> K </a:t>
            </a:r>
            <a:r>
              <a:rPr lang="fr-CH" sz="2000" dirty="0" err="1" smtClean="0"/>
              <a:t>Padhi</a:t>
            </a:r>
            <a:endParaRPr lang="fr-CH" sz="2000" dirty="0" smtClean="0"/>
          </a:p>
          <a:p>
            <a:pPr>
              <a:lnSpc>
                <a:spcPts val="2400"/>
              </a:lnSpc>
            </a:pPr>
            <a:endParaRPr lang="fr-CH" sz="2000" dirty="0" smtClean="0"/>
          </a:p>
          <a:p>
            <a:pPr>
              <a:lnSpc>
                <a:spcPts val="2400"/>
              </a:lnSpc>
            </a:pPr>
            <a:endParaRPr lang="fr-CH" sz="2400" dirty="0"/>
          </a:p>
          <a:p>
            <a:pPr algn="l">
              <a:lnSpc>
                <a:spcPts val="2400"/>
              </a:lnSpc>
            </a:pPr>
            <a:r>
              <a:rPr lang="fr-CH" sz="2000" dirty="0" err="1" smtClean="0"/>
              <a:t>Padmalaya</a:t>
            </a:r>
            <a:r>
              <a:rPr lang="fr-CH" sz="2000" dirty="0" smtClean="0"/>
              <a:t> Das</a:t>
            </a:r>
          </a:p>
          <a:p>
            <a:pPr algn="l">
              <a:lnSpc>
                <a:spcPts val="2400"/>
              </a:lnSpc>
            </a:pPr>
            <a:r>
              <a:rPr lang="fr-CH" sz="2000" dirty="0" err="1" smtClean="0"/>
              <a:t>Krushna</a:t>
            </a:r>
            <a:r>
              <a:rPr lang="fr-CH" sz="2000" dirty="0" smtClean="0"/>
              <a:t> C </a:t>
            </a:r>
            <a:r>
              <a:rPr lang="fr-CH" sz="2000" dirty="0" err="1" smtClean="0"/>
              <a:t>Sahoo</a:t>
            </a:r>
            <a:endParaRPr lang="fr-CH" sz="2000" dirty="0" smtClean="0"/>
          </a:p>
          <a:p>
            <a:pPr algn="l">
              <a:lnSpc>
                <a:spcPts val="2400"/>
              </a:lnSpc>
            </a:pPr>
            <a:r>
              <a:rPr lang="fr-CH" sz="2000" dirty="0" smtClean="0"/>
              <a:t>PR </a:t>
            </a:r>
            <a:r>
              <a:rPr lang="fr-CH" sz="2000" dirty="0" err="1" smtClean="0"/>
              <a:t>Misra</a:t>
            </a:r>
            <a:endParaRPr lang="fr-CH" sz="2000" dirty="0" smtClean="0"/>
          </a:p>
        </p:txBody>
      </p:sp>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extBox 3"/>
          <p:cNvSpPr txBox="1"/>
          <p:nvPr/>
        </p:nvSpPr>
        <p:spPr>
          <a:xfrm>
            <a:off x="1998570" y="5457998"/>
            <a:ext cx="5284460" cy="92333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International Sanitation and Gender </a:t>
            </a:r>
            <a:r>
              <a:rPr lang="en-US" b="1" dirty="0" smtClean="0">
                <a:latin typeface="Arial" panose="020B0604020202020204" pitchFamily="34" charset="0"/>
                <a:cs typeface="Arial" panose="020B0604020202020204" pitchFamily="34" charset="0"/>
              </a:rPr>
              <a:t>Workshop</a:t>
            </a:r>
          </a:p>
          <a:p>
            <a:pPr algn="ctr"/>
            <a:r>
              <a:rPr lang="fr-CH" dirty="0" smtClean="0">
                <a:latin typeface="Arial" panose="020B0604020202020204" pitchFamily="34" charset="0"/>
                <a:cs typeface="Arial" panose="020B0604020202020204" pitchFamily="34" charset="0"/>
              </a:rPr>
              <a:t>Park </a:t>
            </a:r>
            <a:r>
              <a:rPr lang="fr-CH" dirty="0" err="1" smtClean="0">
                <a:latin typeface="Arial" panose="020B0604020202020204" pitchFamily="34" charset="0"/>
                <a:cs typeface="Arial" panose="020B0604020202020204" pitchFamily="34" charset="0"/>
              </a:rPr>
              <a:t>Hotel</a:t>
            </a:r>
            <a:r>
              <a:rPr lang="fr-CH" dirty="0" smtClean="0">
                <a:latin typeface="Arial" panose="020B0604020202020204" pitchFamily="34" charset="0"/>
                <a:cs typeface="Arial" panose="020B0604020202020204" pitchFamily="34" charset="0"/>
              </a:rPr>
              <a:t>, New Delhi, </a:t>
            </a:r>
            <a:r>
              <a:rPr lang="fr-CH" dirty="0" err="1" smtClean="0">
                <a:latin typeface="Arial" panose="020B0604020202020204" pitchFamily="34" charset="0"/>
                <a:cs typeface="Arial" panose="020B0604020202020204" pitchFamily="34" charset="0"/>
              </a:rPr>
              <a:t>India</a:t>
            </a:r>
            <a:r>
              <a:rPr lang="fr-CH" dirty="0" smtClean="0">
                <a:latin typeface="Arial" panose="020B0604020202020204" pitchFamily="34" charset="0"/>
                <a:cs typeface="Arial" panose="020B0604020202020204" pitchFamily="34" charset="0"/>
              </a:rPr>
              <a:t>  </a:t>
            </a:r>
          </a:p>
          <a:p>
            <a:pPr algn="ctr"/>
            <a:r>
              <a:rPr lang="fr-CH" dirty="0" smtClean="0">
                <a:latin typeface="Arial" panose="020B0604020202020204" pitchFamily="34" charset="0"/>
                <a:cs typeface="Arial" panose="020B0604020202020204" pitchFamily="34" charset="0"/>
              </a:rPr>
              <a:t>9-10 </a:t>
            </a:r>
            <a:r>
              <a:rPr lang="fr-CH" dirty="0" err="1" smtClean="0">
                <a:latin typeface="Arial" panose="020B0604020202020204" pitchFamily="34" charset="0"/>
                <a:cs typeface="Arial" panose="020B0604020202020204" pitchFamily="34" charset="0"/>
              </a:rPr>
              <a:t>December</a:t>
            </a:r>
            <a:r>
              <a:rPr lang="fr-CH" dirty="0" smtClean="0">
                <a:latin typeface="Arial" panose="020B0604020202020204" pitchFamily="34" charset="0"/>
                <a:cs typeface="Arial" panose="020B0604020202020204" pitchFamily="34" charset="0"/>
              </a:rPr>
              <a:t> 2013</a:t>
            </a:r>
            <a:endParaRPr lang="fr-CH" dirty="0">
              <a:latin typeface="Arial" panose="020B0604020202020204" pitchFamily="34" charset="0"/>
              <a:cs typeface="Arial" panose="020B0604020202020204" pitchFamily="34" charset="0"/>
            </a:endParaRPr>
          </a:p>
        </p:txBody>
      </p:sp>
      <p:sp>
        <p:nvSpPr>
          <p:cNvPr id="7" name="Subtitle 2"/>
          <p:cNvSpPr txBox="1">
            <a:spLocks/>
          </p:cNvSpPr>
          <p:nvPr/>
        </p:nvSpPr>
        <p:spPr>
          <a:xfrm>
            <a:off x="-180528" y="3356992"/>
            <a:ext cx="3528392" cy="1512168"/>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2400" b="1" i="0" u="sng" strike="noStrike" kern="1200" cap="none" spc="0" normalizeH="0" baseline="0" noProof="0" dirty="0" smtClean="0">
                <a:ln>
                  <a:noFill/>
                </a:ln>
                <a:solidFill>
                  <a:schemeClr val="tx1">
                    <a:tint val="75000"/>
                  </a:schemeClr>
                </a:solidFill>
                <a:effectLst/>
                <a:uLnTx/>
                <a:uFillTx/>
                <a:latin typeface="+mn-lt"/>
                <a:ea typeface="+mn-ea"/>
                <a:cs typeface="+mn-cs"/>
              </a:rPr>
              <a:t>Emory</a:t>
            </a:r>
          </a:p>
          <a:p>
            <a:pPr algn="ctr">
              <a:spcBef>
                <a:spcPct val="20000"/>
              </a:spcBef>
              <a:defRPr/>
            </a:pPr>
            <a:r>
              <a:rPr lang="fr-CH" sz="2400" dirty="0" smtClean="0">
                <a:solidFill>
                  <a:schemeClr val="tx1">
                    <a:tint val="75000"/>
                  </a:schemeClr>
                </a:solidFill>
              </a:rPr>
              <a:t>Robert Dreibelbis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CH" sz="2400" noProof="0" dirty="0" smtClean="0">
                <a:solidFill>
                  <a:schemeClr val="tx1">
                    <a:tint val="75000"/>
                  </a:schemeClr>
                </a:solidFill>
              </a:rPr>
              <a:t>Matt C. Freeman</a:t>
            </a:r>
          </a:p>
          <a:p>
            <a:pPr lvl="0" algn="ctr">
              <a:spcBef>
                <a:spcPct val="20000"/>
              </a:spcBef>
            </a:pPr>
            <a:r>
              <a:rPr lang="fr-CH" sz="2400" dirty="0" smtClean="0">
                <a:solidFill>
                  <a:schemeClr val="tx1">
                    <a:tint val="75000"/>
                  </a:schemeClr>
                </a:solidFill>
              </a:rPr>
              <a:t>Kelly K. Baker</a:t>
            </a:r>
          </a:p>
          <a:p>
            <a:pPr algn="ctr">
              <a:spcBef>
                <a:spcPct val="20000"/>
              </a:spcBef>
            </a:pPr>
            <a:endParaRPr lang="fr-CH" sz="2400" dirty="0" smtClean="0">
              <a:solidFill>
                <a:schemeClr val="tx1">
                  <a:tint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CH"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ubtitle 2"/>
          <p:cNvSpPr txBox="1">
            <a:spLocks/>
          </p:cNvSpPr>
          <p:nvPr/>
        </p:nvSpPr>
        <p:spPr>
          <a:xfrm>
            <a:off x="6156176" y="3356992"/>
            <a:ext cx="288032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2200" b="1" i="0" u="sng" strike="noStrike" kern="1200" cap="none" spc="0" normalizeH="0" baseline="0" noProof="0" dirty="0" smtClean="0">
                <a:ln>
                  <a:noFill/>
                </a:ln>
                <a:solidFill>
                  <a:schemeClr val="tx1">
                    <a:tint val="75000"/>
                  </a:schemeClr>
                </a:solidFill>
                <a:effectLst/>
                <a:uLnTx/>
                <a:uFillTx/>
                <a:latin typeface="+mn-lt"/>
                <a:ea typeface="+mn-ea"/>
                <a:cs typeface="+mn-cs"/>
              </a:rPr>
              <a:t>LSHTM</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2200" b="0" i="0" u="none" strike="noStrike" kern="1200" cap="none" spc="0" normalizeH="0" baseline="0" noProof="0" dirty="0" smtClean="0">
                <a:ln>
                  <a:noFill/>
                </a:ln>
                <a:solidFill>
                  <a:schemeClr val="tx1">
                    <a:tint val="75000"/>
                  </a:schemeClr>
                </a:solidFill>
                <a:effectLst/>
                <a:uLnTx/>
                <a:uFillTx/>
                <a:latin typeface="+mn-lt"/>
                <a:ea typeface="+mn-ea"/>
                <a:cs typeface="+mn-cs"/>
              </a:rPr>
              <a:t>Belen Torondel</a:t>
            </a:r>
          </a:p>
        </p:txBody>
      </p:sp>
      <p:sp>
        <p:nvSpPr>
          <p:cNvPr id="10" name="Subtitle 2"/>
          <p:cNvSpPr txBox="1">
            <a:spLocks/>
          </p:cNvSpPr>
          <p:nvPr/>
        </p:nvSpPr>
        <p:spPr>
          <a:xfrm>
            <a:off x="6156176" y="4149080"/>
            <a:ext cx="288032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CH" sz="2200" b="1" i="0" u="sng" strike="noStrike" kern="1200" cap="none" spc="0" normalizeH="0" baseline="0" noProof="0" dirty="0" smtClean="0">
                <a:ln>
                  <a:noFill/>
                </a:ln>
                <a:solidFill>
                  <a:schemeClr val="tx1">
                    <a:tint val="75000"/>
                  </a:schemeClr>
                </a:solidFill>
                <a:effectLst/>
                <a:uLnTx/>
                <a:uFillTx/>
                <a:latin typeface="+mn-lt"/>
                <a:ea typeface="+mn-ea"/>
                <a:cs typeface="+mn-cs"/>
              </a:rPr>
              <a:t>UNMC</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CH" sz="2200" dirty="0" smtClean="0">
                <a:solidFill>
                  <a:schemeClr val="tx1">
                    <a:tint val="75000"/>
                  </a:schemeClr>
                </a:solidFill>
              </a:rPr>
              <a:t>Pinaki Panigrahi</a:t>
            </a:r>
            <a:endParaRPr kumimoji="0" lang="fr-CH"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6760689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1196752"/>
            <a:ext cx="345638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chemeClr val="bg1"/>
              </a:solidFill>
            </a:endParaRPr>
          </a:p>
          <a:p>
            <a:r>
              <a:rPr lang="en-GB" b="1" dirty="0" smtClean="0">
                <a:solidFill>
                  <a:schemeClr val="bg1"/>
                </a:solidFill>
                <a:latin typeface="Arial" pitchFamily="34" charset="0"/>
                <a:cs typeface="Arial" pitchFamily="34" charset="0"/>
              </a:rPr>
              <a:t>Menstrual hygiene Management</a:t>
            </a:r>
          </a:p>
          <a:p>
            <a:r>
              <a:rPr lang="en-GB" b="1" dirty="0" smtClean="0">
                <a:solidFill>
                  <a:schemeClr val="bg1"/>
                </a:solidFill>
                <a:latin typeface="Arial" pitchFamily="34" charset="0"/>
                <a:cs typeface="Arial" pitchFamily="34" charset="0"/>
              </a:rPr>
              <a:t>(absorbent type, WASH conditions)</a:t>
            </a:r>
          </a:p>
          <a:p>
            <a:pPr algn="ctr"/>
            <a:endParaRPr lang="en-GB" dirty="0">
              <a:latin typeface="Arial" pitchFamily="34" charset="0"/>
              <a:cs typeface="Arial" pitchFamily="34" charset="0"/>
            </a:endParaRPr>
          </a:p>
        </p:txBody>
      </p:sp>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extBox 3"/>
          <p:cNvSpPr txBox="1"/>
          <p:nvPr/>
        </p:nvSpPr>
        <p:spPr>
          <a:xfrm>
            <a:off x="611560" y="2733888"/>
            <a:ext cx="8339719" cy="1631216"/>
          </a:xfrm>
          <a:prstGeom prst="rect">
            <a:avLst/>
          </a:prstGeom>
          <a:noFill/>
        </p:spPr>
        <p:txBody>
          <a:bodyPr wrap="square" rtlCol="0">
            <a:spAutoFit/>
          </a:bodyPr>
          <a:lstStyle/>
          <a:p>
            <a:pPr marL="342900" indent="-342900">
              <a:buAutoNum type="arabicParenR"/>
            </a:pPr>
            <a:r>
              <a:rPr lang="en-GB" sz="2000" dirty="0" smtClean="0">
                <a:latin typeface="Arial" pitchFamily="34" charset="0"/>
                <a:cs typeface="Arial" pitchFamily="34" charset="0"/>
              </a:rPr>
              <a:t>Are menstrual hygiene management practices (including type of absorbent used, pad hygiene practices and women WASH practices) risk factors for bacterial </a:t>
            </a:r>
            <a:r>
              <a:rPr lang="en-GB" sz="2000" dirty="0" err="1" smtClean="0">
                <a:latin typeface="Arial" pitchFamily="34" charset="0"/>
                <a:cs typeface="Arial" pitchFamily="34" charset="0"/>
              </a:rPr>
              <a:t>vaginosis</a:t>
            </a:r>
            <a:r>
              <a:rPr lang="en-GB" sz="2000" dirty="0" smtClean="0">
                <a:latin typeface="Arial" pitchFamily="34" charset="0"/>
                <a:cs typeface="Arial" pitchFamily="34" charset="0"/>
              </a:rPr>
              <a:t> and urinary tract infections?</a:t>
            </a:r>
          </a:p>
          <a:p>
            <a:pPr marL="342900" indent="-342900">
              <a:buAutoNum type="arabicParenR" startAt="2"/>
            </a:pPr>
            <a:r>
              <a:rPr lang="en-GB" sz="2000" dirty="0" smtClean="0">
                <a:latin typeface="Arial" pitchFamily="34" charset="0"/>
                <a:cs typeface="Arial" pitchFamily="34" charset="0"/>
              </a:rPr>
              <a:t>Are menstrual hygiene practices associated with increased microbial contamination in menstrual absorbent pads?</a:t>
            </a:r>
          </a:p>
        </p:txBody>
      </p:sp>
      <p:sp>
        <p:nvSpPr>
          <p:cNvPr id="7" name="Right Arrow 6"/>
          <p:cNvSpPr/>
          <p:nvPr/>
        </p:nvSpPr>
        <p:spPr>
          <a:xfrm>
            <a:off x="4457788" y="1556792"/>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004048" y="1124744"/>
            <a:ext cx="324036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Arial" pitchFamily="34" charset="0"/>
                <a:cs typeface="Arial" pitchFamily="34" charset="0"/>
              </a:rPr>
              <a:t>Health outcomes:</a:t>
            </a:r>
          </a:p>
          <a:p>
            <a:r>
              <a:rPr lang="en-GB" b="1" dirty="0" smtClean="0">
                <a:latin typeface="Arial" pitchFamily="34" charset="0"/>
                <a:cs typeface="Arial" pitchFamily="34" charset="0"/>
              </a:rPr>
              <a:t>      Bacterial </a:t>
            </a:r>
            <a:r>
              <a:rPr lang="en-GB" b="1" dirty="0" err="1" smtClean="0">
                <a:latin typeface="Arial" pitchFamily="34" charset="0"/>
                <a:cs typeface="Arial" pitchFamily="34" charset="0"/>
              </a:rPr>
              <a:t>Vaginosis</a:t>
            </a:r>
            <a:endParaRPr lang="en-GB" b="1" dirty="0" smtClean="0">
              <a:latin typeface="Arial" pitchFamily="34" charset="0"/>
              <a:cs typeface="Arial" pitchFamily="34" charset="0"/>
            </a:endParaRPr>
          </a:p>
          <a:p>
            <a:r>
              <a:rPr lang="en-GB" b="1" dirty="0" smtClean="0">
                <a:latin typeface="Arial" pitchFamily="34" charset="0"/>
                <a:cs typeface="Arial" pitchFamily="34" charset="0"/>
              </a:rPr>
              <a:t>      Urinary tract Infections</a:t>
            </a:r>
            <a:endParaRPr lang="en-GB" b="1" dirty="0">
              <a:latin typeface="Arial" pitchFamily="34" charset="0"/>
              <a:cs typeface="Arial" pitchFamily="34" charset="0"/>
            </a:endParaRPr>
          </a:p>
        </p:txBody>
      </p:sp>
      <p:pic>
        <p:nvPicPr>
          <p:cNvPr id="9" name="Picture 9"/>
          <p:cNvPicPr>
            <a:picLocks noChangeAspect="1" noChangeArrowheads="1"/>
          </p:cNvPicPr>
          <p:nvPr/>
        </p:nvPicPr>
        <p:blipFill>
          <a:blip r:embed="rId4" cstate="print"/>
          <a:srcRect/>
          <a:stretch>
            <a:fillRect/>
          </a:stretch>
        </p:blipFill>
        <p:spPr bwMode="auto">
          <a:xfrm>
            <a:off x="179512" y="4509120"/>
            <a:ext cx="1612120" cy="2160240"/>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a:stretch>
            <a:fillRect/>
          </a:stretch>
        </p:blipFill>
        <p:spPr bwMode="auto">
          <a:xfrm>
            <a:off x="6337430" y="4214818"/>
            <a:ext cx="2592288" cy="1555373"/>
          </a:xfrm>
          <a:prstGeom prst="rect">
            <a:avLst/>
          </a:prstGeom>
          <a:noFill/>
          <a:ln w="9525">
            <a:noFill/>
            <a:miter lim="800000"/>
            <a:headEnd/>
            <a:tailEnd/>
          </a:ln>
        </p:spPr>
      </p:pic>
      <p:sp>
        <p:nvSpPr>
          <p:cNvPr id="12" name="TextBox 11"/>
          <p:cNvSpPr txBox="1"/>
          <p:nvPr/>
        </p:nvSpPr>
        <p:spPr>
          <a:xfrm>
            <a:off x="683568" y="404664"/>
            <a:ext cx="3040384" cy="584775"/>
          </a:xfrm>
          <a:prstGeom prst="rect">
            <a:avLst/>
          </a:prstGeom>
          <a:noFill/>
        </p:spPr>
        <p:txBody>
          <a:bodyPr wrap="none" rtlCol="0">
            <a:spAutoFit/>
          </a:bodyPr>
          <a:lstStyle/>
          <a:p>
            <a:r>
              <a:rPr lang="en-GB" sz="3200" b="1" dirty="0" smtClean="0">
                <a:latin typeface="Arial" pitchFamily="34" charset="0"/>
                <a:cs typeface="Arial" pitchFamily="34" charset="0"/>
              </a:rPr>
              <a:t>Research Aim:</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5720" y="571480"/>
            <a:ext cx="8748464" cy="62865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extBox 3"/>
          <p:cNvSpPr txBox="1"/>
          <p:nvPr/>
        </p:nvSpPr>
        <p:spPr>
          <a:xfrm>
            <a:off x="285720" y="785794"/>
            <a:ext cx="8858312" cy="5632311"/>
          </a:xfrm>
          <a:prstGeom prst="rect">
            <a:avLst/>
          </a:prstGeom>
          <a:noFill/>
        </p:spPr>
        <p:txBody>
          <a:bodyPr wrap="square" rtlCol="0">
            <a:spAutoFit/>
          </a:bodyPr>
          <a:lstStyle/>
          <a:p>
            <a:r>
              <a:rPr lang="en-GB" sz="2000" dirty="0" smtClean="0">
                <a:latin typeface="Arial" pitchFamily="34" charset="0"/>
                <a:cs typeface="Arial" pitchFamily="34" charset="0"/>
              </a:rPr>
              <a:t>-</a:t>
            </a:r>
            <a:r>
              <a:rPr lang="en-GB" sz="2000" b="1" dirty="0" smtClean="0">
                <a:latin typeface="Arial" pitchFamily="34" charset="0"/>
                <a:cs typeface="Arial" pitchFamily="34" charset="0"/>
              </a:rPr>
              <a:t>Number of women</a:t>
            </a:r>
            <a:r>
              <a:rPr lang="en-GB" sz="2000" dirty="0" smtClean="0">
                <a:latin typeface="Arial" pitchFamily="34" charset="0"/>
                <a:cs typeface="Arial" pitchFamily="34" charset="0"/>
              </a:rPr>
              <a:t>: 500</a:t>
            </a:r>
          </a:p>
          <a:p>
            <a:r>
              <a:rPr lang="en-GB" sz="2000" dirty="0" smtClean="0">
                <a:latin typeface="Arial" pitchFamily="34" charset="0"/>
                <a:cs typeface="Arial" pitchFamily="34" charset="0"/>
              </a:rPr>
              <a:t>-</a:t>
            </a:r>
            <a:r>
              <a:rPr lang="en-GB" sz="2000" b="1" dirty="0" smtClean="0">
                <a:latin typeface="Arial" pitchFamily="34" charset="0"/>
                <a:cs typeface="Arial" pitchFamily="34" charset="0"/>
              </a:rPr>
              <a:t>Location</a:t>
            </a:r>
            <a:r>
              <a:rPr lang="en-GB" sz="2000" dirty="0" smtClean="0">
                <a:latin typeface="Arial" pitchFamily="34" charset="0"/>
                <a:cs typeface="Arial" pitchFamily="34" charset="0"/>
              </a:rPr>
              <a:t>:                 2 hospitals (Bhubaneswar and Rourkela) </a:t>
            </a:r>
            <a:r>
              <a:rPr lang="en-GB" sz="2000" dirty="0" err="1" smtClean="0">
                <a:latin typeface="Arial" pitchFamily="34" charset="0"/>
                <a:cs typeface="Arial" pitchFamily="34" charset="0"/>
              </a:rPr>
              <a:t>Odisha</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a:t>
            </a:r>
            <a:r>
              <a:rPr lang="en-GB" sz="2000" b="1" dirty="0" smtClean="0">
                <a:latin typeface="Arial" pitchFamily="34" charset="0"/>
                <a:cs typeface="Arial" pitchFamily="34" charset="0"/>
              </a:rPr>
              <a:t>Inclusion criteria</a:t>
            </a:r>
            <a:r>
              <a:rPr lang="en-GB" sz="2000" dirty="0" smtClean="0">
                <a:latin typeface="Arial" pitchFamily="34" charset="0"/>
                <a:cs typeface="Arial" pitchFamily="34" charset="0"/>
              </a:rPr>
              <a:t>:    Women attending to gynaecology clinic,</a:t>
            </a:r>
          </a:p>
          <a:p>
            <a:r>
              <a:rPr lang="en-GB" sz="2000" dirty="0" smtClean="0">
                <a:latin typeface="Arial" pitchFamily="34" charset="0"/>
                <a:cs typeface="Arial" pitchFamily="34" charset="0"/>
              </a:rPr>
              <a:t>	18-45 years old</a:t>
            </a:r>
          </a:p>
          <a:p>
            <a:r>
              <a:rPr lang="en-GB" sz="2000" dirty="0" smtClean="0">
                <a:latin typeface="Arial" pitchFamily="34" charset="0"/>
                <a:cs typeface="Arial" pitchFamily="34" charset="0"/>
              </a:rPr>
              <a:t>             Non-Pregnant </a:t>
            </a:r>
          </a:p>
          <a:p>
            <a:r>
              <a:rPr lang="en-GB" sz="2000" dirty="0" smtClean="0">
                <a:latin typeface="Arial" pitchFamily="34" charset="0"/>
                <a:cs typeface="Arial" pitchFamily="34" charset="0"/>
              </a:rPr>
              <a:t>             Non menstruating during clinic visit</a:t>
            </a:r>
          </a:p>
          <a:p>
            <a:r>
              <a:rPr lang="en-GB" sz="2000" dirty="0" smtClean="0">
                <a:latin typeface="Arial" pitchFamily="34" charset="0"/>
                <a:cs typeface="Arial" pitchFamily="34" charset="0"/>
              </a:rPr>
              <a:t> </a:t>
            </a:r>
            <a:r>
              <a:rPr lang="en-GB" sz="2000" b="1" dirty="0" smtClean="0">
                <a:latin typeface="Arial" pitchFamily="34" charset="0"/>
                <a:cs typeface="Arial" pitchFamily="34" charset="0"/>
              </a:rPr>
              <a:t>Cases:</a:t>
            </a:r>
            <a:r>
              <a:rPr lang="en-GB" sz="2000" dirty="0" smtClean="0">
                <a:latin typeface="Arial" pitchFamily="34" charset="0"/>
                <a:cs typeface="Arial" pitchFamily="34" charset="0"/>
              </a:rPr>
              <a:t>	 Women with one or more of the following symptoms: </a:t>
            </a:r>
          </a:p>
          <a:p>
            <a:r>
              <a:rPr lang="en-US" sz="2000" dirty="0" smtClean="0">
                <a:latin typeface="Arial" pitchFamily="34" charset="0"/>
                <a:cs typeface="Arial" pitchFamily="34" charset="0"/>
              </a:rPr>
              <a:t>	Abnormal vaginal discharge </a:t>
            </a:r>
            <a:endParaRPr lang="en-GB" sz="2000" i="1" dirty="0" smtClean="0">
              <a:latin typeface="Arial" pitchFamily="34" charset="0"/>
              <a:cs typeface="Arial" pitchFamily="34" charset="0"/>
            </a:endParaRPr>
          </a:p>
          <a:p>
            <a:r>
              <a:rPr lang="en-US" sz="2000" dirty="0" smtClean="0">
                <a:latin typeface="Arial" pitchFamily="34" charset="0"/>
                <a:cs typeface="Arial" pitchFamily="34" charset="0"/>
              </a:rPr>
              <a:t>	Burning or itching in the genitalia</a:t>
            </a:r>
            <a:endParaRPr lang="en-GB" sz="2000" i="1" dirty="0" smtClean="0">
              <a:latin typeface="Arial" pitchFamily="34" charset="0"/>
              <a:cs typeface="Arial" pitchFamily="34" charset="0"/>
            </a:endParaRPr>
          </a:p>
          <a:p>
            <a:r>
              <a:rPr lang="en-US" sz="2000" dirty="0" smtClean="0">
                <a:latin typeface="Arial" pitchFamily="34" charset="0"/>
                <a:cs typeface="Arial" pitchFamily="34" charset="0"/>
              </a:rPr>
              <a:t>	Burning or itching when urinating.</a:t>
            </a:r>
            <a:endParaRPr lang="en-GB" sz="2000" i="1" dirty="0" smtClean="0">
              <a:latin typeface="Arial" pitchFamily="34" charset="0"/>
              <a:cs typeface="Arial" pitchFamily="34" charset="0"/>
            </a:endParaRPr>
          </a:p>
          <a:p>
            <a:r>
              <a:rPr lang="en-GB" sz="2000" b="1" dirty="0" smtClean="0">
                <a:latin typeface="Arial" pitchFamily="34" charset="0"/>
                <a:cs typeface="Arial" pitchFamily="34" charset="0"/>
              </a:rPr>
              <a:t>Controls:  </a:t>
            </a:r>
            <a:r>
              <a:rPr lang="en-GB" sz="2000" dirty="0" smtClean="0">
                <a:latin typeface="Arial" pitchFamily="34" charset="0"/>
                <a:cs typeface="Arial" pitchFamily="34" charset="0"/>
              </a:rPr>
              <a:t>Women with none of the above symptoms</a:t>
            </a:r>
          </a:p>
          <a:p>
            <a:r>
              <a:rPr lang="en-GB" sz="2000" dirty="0" smtClean="0">
                <a:latin typeface="Arial" pitchFamily="34" charset="0"/>
                <a:cs typeface="Arial" pitchFamily="34" charset="0"/>
              </a:rPr>
              <a:t>-</a:t>
            </a:r>
            <a:r>
              <a:rPr lang="en-GB" sz="2000" b="1" dirty="0" smtClean="0">
                <a:latin typeface="Arial" pitchFamily="34" charset="0"/>
                <a:cs typeface="Arial" pitchFamily="34" charset="0"/>
              </a:rPr>
              <a:t>Risk factor assessment: </a:t>
            </a:r>
            <a:r>
              <a:rPr lang="en-GB" sz="2000" dirty="0" smtClean="0">
                <a:latin typeface="Arial" pitchFamily="34" charset="0"/>
                <a:cs typeface="Arial" pitchFamily="34" charset="0"/>
              </a:rPr>
              <a:t>Questionnaire</a:t>
            </a:r>
          </a:p>
          <a:p>
            <a:r>
              <a:rPr lang="en-GB" sz="2000" dirty="0" smtClean="0">
                <a:latin typeface="Arial" pitchFamily="34" charset="0"/>
                <a:cs typeface="Arial" pitchFamily="34" charset="0"/>
              </a:rPr>
              <a:t>QA/QC: Exit interview</a:t>
            </a:r>
          </a:p>
          <a:p>
            <a:r>
              <a:rPr lang="en-GB" sz="2000" b="1" dirty="0" smtClean="0">
                <a:latin typeface="Arial" pitchFamily="34" charset="0"/>
                <a:cs typeface="Arial" pitchFamily="34" charset="0"/>
              </a:rPr>
              <a:t>-Disease assessment</a:t>
            </a:r>
            <a:r>
              <a:rPr lang="en-GB" sz="2000" dirty="0" smtClean="0">
                <a:latin typeface="Arial" pitchFamily="34" charset="0"/>
                <a:cs typeface="Arial" pitchFamily="34" charset="0"/>
              </a:rPr>
              <a:t>: Laboratory diagnostic: </a:t>
            </a:r>
          </a:p>
          <a:p>
            <a:r>
              <a:rPr lang="en-GB" sz="2000" dirty="0" smtClean="0">
                <a:latin typeface="Arial" pitchFamily="34" charset="0"/>
                <a:cs typeface="Arial" pitchFamily="34" charset="0"/>
              </a:rPr>
              <a:t>   BV: </a:t>
            </a:r>
            <a:r>
              <a:rPr lang="en-GB" sz="2000" dirty="0" err="1" smtClean="0">
                <a:latin typeface="Arial" pitchFamily="34" charset="0"/>
                <a:cs typeface="Arial" pitchFamily="34" charset="0"/>
              </a:rPr>
              <a:t>Amsel</a:t>
            </a:r>
            <a:r>
              <a:rPr lang="en-GB" sz="2000" dirty="0" smtClean="0">
                <a:latin typeface="Arial" pitchFamily="34" charset="0"/>
                <a:cs typeface="Arial" pitchFamily="34" charset="0"/>
              </a:rPr>
              <a:t>/Nugent criteria and </a:t>
            </a:r>
          </a:p>
          <a:p>
            <a:r>
              <a:rPr lang="en-GB" sz="2000" dirty="0" smtClean="0">
                <a:latin typeface="Arial" pitchFamily="34" charset="0"/>
                <a:cs typeface="Arial" pitchFamily="34" charset="0"/>
              </a:rPr>
              <a:t>   UTI: culture microbiology test</a:t>
            </a:r>
            <a:r>
              <a:rPr lang="en-GB" sz="2000" b="1" dirty="0" smtClean="0">
                <a:latin typeface="Arial" pitchFamily="34" charset="0"/>
                <a:cs typeface="Arial" pitchFamily="34" charset="0"/>
              </a:rPr>
              <a:t>.</a:t>
            </a:r>
          </a:p>
          <a:p>
            <a:r>
              <a:rPr lang="en-GB" sz="2000" dirty="0" smtClean="0">
                <a:latin typeface="Arial" pitchFamily="34" charset="0"/>
                <a:cs typeface="Arial" pitchFamily="34" charset="0"/>
              </a:rPr>
              <a:t>QA/QC:</a:t>
            </a:r>
            <a:r>
              <a:rPr lang="en-GB" dirty="0" smtClean="0"/>
              <a:t> </a:t>
            </a:r>
            <a:r>
              <a:rPr lang="en-GB" sz="2000" dirty="0" smtClean="0">
                <a:latin typeface="Arial" pitchFamily="34" charset="0"/>
                <a:cs typeface="Arial" pitchFamily="34" charset="0"/>
              </a:rPr>
              <a:t>Examination of slides for Clue cell by an independent evaluator in 10% slides</a:t>
            </a:r>
            <a:endParaRPr lang="en-GB" sz="2000" dirty="0">
              <a:latin typeface="Arial" pitchFamily="34" charset="0"/>
              <a:cs typeface="Arial"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6429388" y="3071810"/>
            <a:ext cx="2528344" cy="2286016"/>
          </a:xfrm>
          <a:prstGeom prst="rect">
            <a:avLst/>
          </a:prstGeom>
          <a:noFill/>
          <a:ln w="9525">
            <a:noFill/>
            <a:miter lim="800000"/>
            <a:headEnd/>
            <a:tailEnd/>
          </a:ln>
          <a:effectLst/>
        </p:spPr>
      </p:pic>
      <p:sp>
        <p:nvSpPr>
          <p:cNvPr id="7" name="TextBox 6"/>
          <p:cNvSpPr txBox="1"/>
          <p:nvPr/>
        </p:nvSpPr>
        <p:spPr>
          <a:xfrm>
            <a:off x="0" y="0"/>
            <a:ext cx="9144000" cy="584775"/>
          </a:xfrm>
          <a:prstGeom prst="rect">
            <a:avLst/>
          </a:prstGeom>
          <a:noFill/>
        </p:spPr>
        <p:txBody>
          <a:bodyPr wrap="square" rtlCol="0">
            <a:spAutoFit/>
          </a:bodyPr>
          <a:lstStyle/>
          <a:p>
            <a:r>
              <a:rPr lang="en-GB" sz="3200" dirty="0" smtClean="0">
                <a:latin typeface="Arial" pitchFamily="34" charset="0"/>
                <a:cs typeface="Arial" pitchFamily="34" charset="0"/>
              </a:rPr>
              <a:t>Study design:  Case-Control hospital based study</a:t>
            </a:r>
            <a:endParaRPr lang="en-US" sz="3200" dirty="0"/>
          </a:p>
        </p:txBody>
      </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Sub-Study III:</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WASH Access, Use, and Preterm Birth</a:t>
            </a:r>
            <a:endParaRPr lang="en-US" sz="320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219278" y="1630185"/>
            <a:ext cx="8673202" cy="50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Design: </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Observational prospective cohort study.</a:t>
            </a: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endParaRPr kumimoji="0" lang="en-US" sz="105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Setting</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Rural (</a:t>
            </a:r>
            <a:r>
              <a:rPr kumimoji="0" lang="en-US" sz="2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Balianta</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&amp; </a:t>
            </a:r>
            <a:r>
              <a:rPr kumimoji="0" lang="en-US" sz="2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Balipatana</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and Tribal (</a:t>
            </a:r>
            <a:r>
              <a:rPr kumimoji="0" lang="en-US" sz="2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Kuanrmunda</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and </a:t>
            </a:r>
            <a:r>
              <a:rPr kumimoji="0" lang="en-US" sz="24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Lathikata</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in Odisha, India.</a:t>
            </a: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endParaRPr kumimoji="0" lang="en-US" sz="105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Participants</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All eligible pregnant women (18-45 aged).</a:t>
            </a: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endParaRPr kumimoji="0" lang="en-US" sz="105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Main Exposures:</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WASH practices and if any changes occurs during the course of pregnancy </a:t>
            </a: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endParaRPr kumimoji="0" lang="en-US" sz="105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19088" marR="0" lvl="0" indent="-319088" algn="l" defTabSz="914400" rtl="0" eaLnBrk="0" fontAlgn="base" latinLnBrk="0" hangingPunct="0">
              <a:lnSpc>
                <a:spcPct val="100000"/>
              </a:lnSpc>
              <a:spcBef>
                <a:spcPts val="700"/>
              </a:spcBef>
              <a:spcAft>
                <a:spcPct val="0"/>
              </a:spcAft>
              <a:buClr>
                <a:srgbClr val="009DD9"/>
              </a:buClr>
              <a:buSzPct val="60000"/>
              <a:buFont typeface="Wingdings" panose="05000000000000000000" pitchFamily="2" charset="2"/>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Outcome Measures:</a:t>
            </a:r>
            <a:r>
              <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Adverse pregnancy outcomes (LBW-&lt;2500g, PTB-&lt;37 weeks of gestation).</a:t>
            </a:r>
          </a:p>
          <a:p>
            <a:pPr marL="319088" marR="0" lvl="0" indent="-319088" algn="l" defTabSz="914400" rtl="0" eaLnBrk="1" fontAlgn="base" latinLnBrk="0" hangingPunct="1">
              <a:lnSpc>
                <a:spcPct val="90000"/>
              </a:lnSpc>
              <a:spcBef>
                <a:spcPts val="700"/>
              </a:spcBef>
              <a:spcAft>
                <a:spcPct val="0"/>
              </a:spcAft>
              <a:buClr>
                <a:srgbClr val="009DD9"/>
              </a:buClr>
              <a:buSzPct val="60000"/>
              <a:buFont typeface="Wingdings" panose="05000000000000000000"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700"/>
              </a:spcBef>
              <a:spcAft>
                <a:spcPct val="0"/>
              </a:spcAft>
              <a:buClr>
                <a:srgbClr val="009DD9"/>
              </a:buClr>
              <a:buSzPct val="60000"/>
              <a:buFont typeface="Wingdings" panose="05000000000000000000" pitchFamily="2" charset="2"/>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a:xfrm>
            <a:off x="130541" y="321546"/>
            <a:ext cx="8229600" cy="1143000"/>
          </a:xfrm>
        </p:spPr>
        <p:txBody>
          <a:bodyPr>
            <a:normAutofit/>
          </a:bodyPr>
          <a:lstStyle/>
          <a:p>
            <a:pPr algn="l"/>
            <a:r>
              <a:rPr lang="en-US" sz="3600" dirty="0" smtClean="0">
                <a:latin typeface="Arial" pitchFamily="34" charset="0"/>
                <a:cs typeface="Arial" pitchFamily="34" charset="0"/>
              </a:rPr>
              <a:t>Time Frame of Follow-ups</a:t>
            </a:r>
            <a:endParaRPr lang="en-US" sz="3600" dirty="0">
              <a:latin typeface="Arial" pitchFamily="34" charset="0"/>
              <a:cs typeface="Arial"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83" y="4503434"/>
            <a:ext cx="2371562" cy="2354566"/>
          </a:xfrm>
          <a:prstGeom prst="rect">
            <a:avLst/>
          </a:prstGeom>
        </p:spPr>
      </p:pic>
      <p:grpSp>
        <p:nvGrpSpPr>
          <p:cNvPr id="7" name="Group 6"/>
          <p:cNvGrpSpPr/>
          <p:nvPr/>
        </p:nvGrpSpPr>
        <p:grpSpPr>
          <a:xfrm>
            <a:off x="35832" y="1772724"/>
            <a:ext cx="9059931" cy="4259828"/>
            <a:chOff x="-336131" y="-139482"/>
            <a:chExt cx="8333653" cy="3105981"/>
          </a:xfrm>
        </p:grpSpPr>
        <p:sp>
          <p:nvSpPr>
            <p:cNvPr id="9" name="Oval 8"/>
            <p:cNvSpPr/>
            <p:nvPr/>
          </p:nvSpPr>
          <p:spPr>
            <a:xfrm>
              <a:off x="5889703" y="858150"/>
              <a:ext cx="2107819" cy="10500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Birth Outcomes</a:t>
              </a:r>
            </a:p>
          </p:txBody>
        </p:sp>
        <p:sp>
          <p:nvSpPr>
            <p:cNvPr id="8" name="Right Arrow 7"/>
            <p:cNvSpPr/>
            <p:nvPr/>
          </p:nvSpPr>
          <p:spPr>
            <a:xfrm>
              <a:off x="1394589" y="1200150"/>
              <a:ext cx="4686300" cy="371475"/>
            </a:xfrm>
            <a:prstGeom prst="rightArrow">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Arial Black" panose="020B0A04020102020204" pitchFamily="34" charset="0"/>
              </a:endParaRPr>
            </a:p>
          </p:txBody>
        </p:sp>
        <p:sp>
          <p:nvSpPr>
            <p:cNvPr id="10" name="Up Arrow 9"/>
            <p:cNvSpPr/>
            <p:nvPr/>
          </p:nvSpPr>
          <p:spPr>
            <a:xfrm>
              <a:off x="1799867" y="685800"/>
              <a:ext cx="200025" cy="600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Arial Black" panose="020B0A04020102020204" pitchFamily="34" charset="0"/>
              </a:endParaRPr>
            </a:p>
          </p:txBody>
        </p:sp>
        <p:sp>
          <p:nvSpPr>
            <p:cNvPr id="11" name="Up Arrow 10"/>
            <p:cNvSpPr/>
            <p:nvPr/>
          </p:nvSpPr>
          <p:spPr>
            <a:xfrm rot="10800000">
              <a:off x="2898260" y="1495425"/>
              <a:ext cx="209550" cy="628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Arial Black" panose="020B0A04020102020204" pitchFamily="34" charset="0"/>
              </a:endParaRPr>
            </a:p>
          </p:txBody>
        </p:sp>
        <p:sp>
          <p:nvSpPr>
            <p:cNvPr id="12" name="Up Arrow 11"/>
            <p:cNvSpPr/>
            <p:nvPr/>
          </p:nvSpPr>
          <p:spPr>
            <a:xfrm>
              <a:off x="4135890" y="685800"/>
              <a:ext cx="209550" cy="600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Arial Black" panose="020B0A04020102020204" pitchFamily="34" charset="0"/>
              </a:endParaRPr>
            </a:p>
          </p:txBody>
        </p:sp>
        <p:sp>
          <p:nvSpPr>
            <p:cNvPr id="13" name="Up Arrow 12"/>
            <p:cNvSpPr/>
            <p:nvPr/>
          </p:nvSpPr>
          <p:spPr>
            <a:xfrm rot="10800000">
              <a:off x="4819092" y="1495425"/>
              <a:ext cx="209550" cy="628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latin typeface="Arial Black" panose="020B0A04020102020204" pitchFamily="34" charset="0"/>
              </a:endParaRPr>
            </a:p>
          </p:txBody>
        </p:sp>
        <p:sp>
          <p:nvSpPr>
            <p:cNvPr id="14" name="Rounded Rectangle 13"/>
            <p:cNvSpPr/>
            <p:nvPr/>
          </p:nvSpPr>
          <p:spPr>
            <a:xfrm>
              <a:off x="-336131" y="753143"/>
              <a:ext cx="1922967" cy="11550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600"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Eligible Pregnant enrolled for </a:t>
              </a:r>
              <a:r>
                <a:rPr lang="en-US" sz="1600" b="1" dirty="0" smtClean="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follow-ups using questionnaire</a:t>
              </a: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64949" y="-139482"/>
              <a:ext cx="2269886" cy="8271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12-15 Weeks: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2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First visit</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2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Consent </a:t>
              </a:r>
              <a:r>
                <a:rPr lang="en-US" sz="1200" dirty="0" smtClean="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obtain</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3276886" y="-139482"/>
              <a:ext cx="2149170" cy="8176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32-33 Weeks: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2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Third </a:t>
              </a:r>
              <a:r>
                <a:rPr lang="en-US" sz="1200" dirty="0" smtClean="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Visit</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200026" y="2124074"/>
              <a:ext cx="1888384" cy="84242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35-36 Weeks: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2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Fourth </a:t>
              </a:r>
              <a:r>
                <a:rPr lang="en-US" sz="1200" dirty="0" smtClean="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Visit</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2157083" y="2124075"/>
              <a:ext cx="1878025" cy="84242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23-24 Weeks:</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2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Second </a:t>
              </a:r>
              <a:r>
                <a:rPr lang="en-US" sz="1200" dirty="0" smtClean="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visit</a:t>
              </a:r>
              <a:endParaRPr lang="en-US" dirty="0">
                <a:effectLst/>
                <a:latin typeface="Arial Black" panose="020B0A0402010202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625" y="118842"/>
            <a:ext cx="2689376" cy="2878109"/>
          </a:xfrm>
          <a:prstGeom prst="rect">
            <a:avLst/>
          </a:prstGeom>
        </p:spPr>
      </p:pic>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a:xfrm>
            <a:off x="0" y="-214338"/>
            <a:ext cx="9144000" cy="1143000"/>
          </a:xfrm>
        </p:spPr>
        <p:txBody>
          <a:bodyPr>
            <a:normAutofit/>
          </a:bodyPr>
          <a:lstStyle/>
          <a:p>
            <a:pPr algn="l"/>
            <a:r>
              <a:rPr lang="en-US" sz="3600" dirty="0">
                <a:latin typeface="Arial" pitchFamily="34" charset="0"/>
                <a:cs typeface="Arial" pitchFamily="34" charset="0"/>
              </a:rPr>
              <a:t>Human Resources Engaged in the </a:t>
            </a:r>
            <a:r>
              <a:rPr lang="en-US" sz="3600" dirty="0" smtClean="0">
                <a:latin typeface="Arial" pitchFamily="34" charset="0"/>
                <a:cs typeface="Arial" pitchFamily="34" charset="0"/>
              </a:rPr>
              <a:t>Study</a:t>
            </a:r>
            <a:endParaRPr lang="en-US" sz="3600" dirty="0">
              <a:latin typeface="Arial" pitchFamily="34" charset="0"/>
              <a:cs typeface="Arial" pitchFamily="34" charset="0"/>
            </a:endParaRPr>
          </a:p>
        </p:txBody>
      </p:sp>
      <p:grpSp>
        <p:nvGrpSpPr>
          <p:cNvPr id="6" name="Group 5"/>
          <p:cNvGrpSpPr/>
          <p:nvPr/>
        </p:nvGrpSpPr>
        <p:grpSpPr>
          <a:xfrm>
            <a:off x="-1" y="1163490"/>
            <a:ext cx="4381500" cy="5172075"/>
            <a:chOff x="0" y="0"/>
            <a:chExt cx="4381500" cy="5172075"/>
          </a:xfrm>
        </p:grpSpPr>
        <p:sp>
          <p:nvSpPr>
            <p:cNvPr id="7" name="Down Arrow 6"/>
            <p:cNvSpPr/>
            <p:nvPr/>
          </p:nvSpPr>
          <p:spPr>
            <a:xfrm>
              <a:off x="666750" y="2238375"/>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grpSp>
          <p:nvGrpSpPr>
            <p:cNvPr id="8" name="Group 7"/>
            <p:cNvGrpSpPr/>
            <p:nvPr/>
          </p:nvGrpSpPr>
          <p:grpSpPr>
            <a:xfrm>
              <a:off x="0" y="0"/>
              <a:ext cx="4381500" cy="5172075"/>
              <a:chOff x="0" y="0"/>
              <a:chExt cx="4381500" cy="5172075"/>
            </a:xfrm>
          </p:grpSpPr>
          <p:sp>
            <p:nvSpPr>
              <p:cNvPr id="9" name="Rounded Rectangle 8"/>
              <p:cNvSpPr/>
              <p:nvPr/>
            </p:nvSpPr>
            <p:spPr>
              <a:xfrm>
                <a:off x="1238250" y="790575"/>
                <a:ext cx="1800225"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Project </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Manager</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1100" b="0" i="0" u="none" strike="noStrike" kern="0" cap="none" spc="0" normalizeH="0" baseline="0" noProof="0" dirty="0" err="1">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Bibhu</a:t>
                </a:r>
                <a:r>
                  <a:rPr kumimoji="0" lang="en-US" sz="11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0" name="Rounded Rectangle 9"/>
              <p:cNvSpPr/>
              <p:nvPr/>
            </p:nvSpPr>
            <p:spPr>
              <a:xfrm>
                <a:off x="2333625" y="1733550"/>
                <a:ext cx="1603375"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Area Manager @ RKL</a:t>
                </a: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t>
                </a:r>
                <a:r>
                  <a:rPr kumimoji="0" lang="en-US" sz="1100" b="0" i="0" u="none" strike="noStrike" kern="0" cap="none" spc="0" normalizeH="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100" b="0" i="0" u="none" strike="noStrike" kern="0" cap="none" spc="0" normalizeH="0" baseline="0" noProof="0" dirty="0" smtClean="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11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MS </a:t>
                </a:r>
                <a:r>
                  <a:rPr kumimoji="0" lang="en-US" sz="1100" b="0" i="0" u="none" strike="noStrike" kern="0" cap="none" spc="0" normalizeH="0" baseline="0" noProof="0" dirty="0" err="1">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Nitin</a:t>
                </a:r>
                <a:r>
                  <a:rPr kumimoji="0" lang="en-US" sz="11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100" b="0" i="0" u="none" strike="noStrike" kern="0" cap="none" spc="0" normalizeH="0" baseline="0" noProof="0" dirty="0" err="1">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Guria</a:t>
                </a:r>
                <a:r>
                  <a:rPr kumimoji="0" lang="en-US" sz="1100" b="0" i="0" u="none" strike="noStrike" kern="0" cap="none" spc="0" normalizeH="0" baseline="0" noProof="0" dirty="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ounded Rectangle 10"/>
              <p:cNvSpPr/>
              <p:nvPr/>
            </p:nvSpPr>
            <p:spPr>
              <a:xfrm>
                <a:off x="539751" y="1724025"/>
                <a:ext cx="1517650"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Area </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Manager @ </a:t>
                </a: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BBS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algn="ctr">
                  <a:lnSpc>
                    <a:spcPct val="107000"/>
                  </a:lnSpc>
                  <a:spcAft>
                    <a:spcPts val="800"/>
                  </a:spcAft>
                  <a:defRPr/>
                </a:pPr>
                <a:r>
                  <a:rPr lang="en-US" sz="1100" kern="0" dirty="0">
                    <a:solidFill>
                      <a:srgbClr val="FFFF00"/>
                    </a:solidFill>
                    <a:latin typeface="Calibri" panose="020F0502020204030204"/>
                    <a:ea typeface="Calibri" panose="020F0502020204030204" pitchFamily="34" charset="0"/>
                    <a:cs typeface="Times New Roman" panose="02020603050405020304" pitchFamily="18" charset="0"/>
                  </a:rPr>
                  <a:t>(Mr. </a:t>
                </a:r>
                <a:r>
                  <a:rPr lang="en-US" sz="1100" kern="0" dirty="0" err="1">
                    <a:solidFill>
                      <a:srgbClr val="FFFF00"/>
                    </a:solidFill>
                    <a:latin typeface="Calibri" panose="020F0502020204030204"/>
                    <a:ea typeface="Calibri" panose="020F0502020204030204" pitchFamily="34" charset="0"/>
                    <a:cs typeface="Times New Roman" panose="02020603050405020304" pitchFamily="18" charset="0"/>
                  </a:rPr>
                  <a:t>Haraprasad</a:t>
                </a:r>
                <a:r>
                  <a:rPr lang="en-US" sz="1100" kern="0" dirty="0">
                    <a:solidFill>
                      <a:srgbClr val="FFFF00"/>
                    </a:solidFill>
                    <a:latin typeface="Calibri" panose="020F0502020204030204"/>
                    <a:ea typeface="Calibri" panose="020F0502020204030204" pitchFamily="34" charset="0"/>
                    <a:cs typeface="Times New Roman" panose="02020603050405020304" pitchFamily="18" charset="0"/>
                  </a:rPr>
                  <a:t>)</a:t>
                </a:r>
                <a:endPar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12" name="Rounded Rectangle 11"/>
              <p:cNvSpPr/>
              <p:nvPr/>
            </p:nvSpPr>
            <p:spPr>
              <a:xfrm>
                <a:off x="85725" y="2628900"/>
                <a:ext cx="1009650"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Supervisor (10 Nos.)</a:t>
                </a:r>
              </a:p>
            </p:txBody>
          </p:sp>
          <p:sp>
            <p:nvSpPr>
              <p:cNvPr id="13" name="Rounded Rectangle 12"/>
              <p:cNvSpPr/>
              <p:nvPr/>
            </p:nvSpPr>
            <p:spPr>
              <a:xfrm>
                <a:off x="3228975" y="2667000"/>
                <a:ext cx="1009650"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Supervisor (15 Nos.)</a:t>
                </a:r>
              </a:p>
            </p:txBody>
          </p:sp>
          <p:sp>
            <p:nvSpPr>
              <p:cNvPr id="14" name="Down Arrow 13"/>
              <p:cNvSpPr/>
              <p:nvPr/>
            </p:nvSpPr>
            <p:spPr>
              <a:xfrm>
                <a:off x="1238250" y="1333500"/>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15" name="Down Arrow 14"/>
              <p:cNvSpPr/>
              <p:nvPr/>
            </p:nvSpPr>
            <p:spPr>
              <a:xfrm>
                <a:off x="2895600" y="1333500"/>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16" name="Down Arrow 15"/>
              <p:cNvSpPr/>
              <p:nvPr/>
            </p:nvSpPr>
            <p:spPr>
              <a:xfrm rot="1821352" flipH="1">
                <a:off x="3048000" y="4095750"/>
                <a:ext cx="189865" cy="66230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17" name="Down Arrow 16"/>
              <p:cNvSpPr/>
              <p:nvPr/>
            </p:nvSpPr>
            <p:spPr>
              <a:xfrm>
                <a:off x="3533775" y="2276475"/>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18" name="Oval 17"/>
              <p:cNvSpPr/>
              <p:nvPr/>
            </p:nvSpPr>
            <p:spPr>
              <a:xfrm>
                <a:off x="0" y="3571875"/>
                <a:ext cx="1152525" cy="68580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7-CHW/ Supervisor</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Oval 18"/>
              <p:cNvSpPr/>
              <p:nvPr/>
            </p:nvSpPr>
            <p:spPr>
              <a:xfrm>
                <a:off x="3228975" y="3609975"/>
                <a:ext cx="1152525" cy="68580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7-CHW/ Supervisor</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ounded Rectangle 19"/>
              <p:cNvSpPr/>
              <p:nvPr/>
            </p:nvSpPr>
            <p:spPr>
              <a:xfrm>
                <a:off x="1362075" y="4543425"/>
                <a:ext cx="1571625" cy="6286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Each </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CHW will </a:t>
                </a: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follow </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 pregnancies </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21" name="Down Arrow 20"/>
              <p:cNvSpPr/>
              <p:nvPr/>
            </p:nvSpPr>
            <p:spPr>
              <a:xfrm rot="20234696" flipH="1">
                <a:off x="1095375" y="4105275"/>
                <a:ext cx="184785" cy="63500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22" name="Down Arrow 21"/>
              <p:cNvSpPr/>
              <p:nvPr/>
            </p:nvSpPr>
            <p:spPr>
              <a:xfrm>
                <a:off x="504825" y="3171825"/>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23" name="Down Arrow 22"/>
              <p:cNvSpPr/>
              <p:nvPr/>
            </p:nvSpPr>
            <p:spPr>
              <a:xfrm>
                <a:off x="3733800" y="3209925"/>
                <a:ext cx="142875" cy="39052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sp>
            <p:nvSpPr>
              <p:cNvPr id="24" name="Rounded Rectangle 23"/>
              <p:cNvSpPr/>
              <p:nvPr/>
            </p:nvSpPr>
            <p:spPr>
              <a:xfrm>
                <a:off x="1247775" y="0"/>
                <a:ext cx="1800225" cy="54292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Project Investigator (s)</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100" b="0" i="0" u="none" strike="noStrike" kern="0" cap="none" spc="0" normalizeH="0" baseline="0" noProof="0">
                    <a:ln>
                      <a:noFill/>
                    </a:ln>
                    <a:solidFill>
                      <a:srgbClr val="FFFF00"/>
                    </a:solidFill>
                    <a:effectLst/>
                    <a:uLnTx/>
                    <a:uFillTx/>
                    <a:latin typeface="Calibri" panose="020F0502020204030204"/>
                    <a:ea typeface="Calibri" panose="020F0502020204030204" pitchFamily="34" charset="0"/>
                    <a:cs typeface="Times New Roman" panose="02020603050405020304" pitchFamily="18" charset="0"/>
                  </a:rPr>
                  <a:t>(Bijay, Pinaki, Kelly)</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Down Arrow 24"/>
              <p:cNvSpPr/>
              <p:nvPr/>
            </p:nvSpPr>
            <p:spPr>
              <a:xfrm>
                <a:off x="2124075" y="542925"/>
                <a:ext cx="142875" cy="247650"/>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ndParaRPr>
              </a:p>
            </p:txBody>
          </p:sp>
        </p:gr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756" y="883465"/>
            <a:ext cx="3639692" cy="2708147"/>
          </a:xfrm>
          <a:prstGeom prst="rect">
            <a:avLst/>
          </a:prstGeom>
        </p:spPr>
      </p:pic>
      <p:sp>
        <p:nvSpPr>
          <p:cNvPr id="27" name="Rectangle 3"/>
          <p:cNvSpPr txBox="1">
            <a:spLocks noChangeArrowheads="1"/>
          </p:cNvSpPr>
          <p:nvPr/>
        </p:nvSpPr>
        <p:spPr>
          <a:xfrm>
            <a:off x="4431582" y="3591612"/>
            <a:ext cx="4560521" cy="35097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t>Enrollments: </a:t>
            </a:r>
            <a:r>
              <a:rPr lang="en-US" sz="2000" dirty="0" smtClean="0"/>
              <a:t>487 out of 600 (from 15</a:t>
            </a:r>
            <a:r>
              <a:rPr lang="en-US" sz="2000" baseline="30000" dirty="0" smtClean="0"/>
              <a:t>th</a:t>
            </a:r>
            <a:r>
              <a:rPr lang="en-US" sz="2000" dirty="0" smtClean="0"/>
              <a:t> September to 30</a:t>
            </a:r>
            <a:r>
              <a:rPr lang="en-US" sz="2000" baseline="30000" dirty="0" smtClean="0"/>
              <a:t>th</a:t>
            </a:r>
            <a:r>
              <a:rPr lang="en-US" sz="2000" dirty="0" smtClean="0"/>
              <a:t>  November 2013).</a:t>
            </a:r>
          </a:p>
          <a:p>
            <a:r>
              <a:rPr lang="en-US" sz="2000" b="1" dirty="0" smtClean="0"/>
              <a:t>QA/QC Testing</a:t>
            </a:r>
            <a:r>
              <a:rPr lang="en-US" sz="2000" dirty="0" smtClean="0"/>
              <a:t>: 10% of the 1</a:t>
            </a:r>
            <a:r>
              <a:rPr lang="en-US" sz="2000" baseline="30000" dirty="0" smtClean="0"/>
              <a:t>st</a:t>
            </a:r>
            <a:r>
              <a:rPr lang="en-US" sz="2000" dirty="0" smtClean="0"/>
              <a:t> phase data has been tested for QA/QC.</a:t>
            </a:r>
          </a:p>
          <a:p>
            <a:r>
              <a:rPr lang="en-US" sz="2000" b="1" dirty="0" smtClean="0"/>
              <a:t>Adverse Pregnancy outcomes so far:</a:t>
            </a:r>
            <a:r>
              <a:rPr lang="en-US" sz="2000" dirty="0" smtClean="0"/>
              <a:t> only one subject has spontaneous abortion at week 21.</a:t>
            </a:r>
          </a:p>
          <a:p>
            <a:pPr>
              <a:lnSpc>
                <a:spcPct val="90000"/>
              </a:lnSpc>
            </a:pPr>
            <a:endParaRPr lang="en-US" sz="2000" dirty="0" smtClean="0"/>
          </a:p>
          <a:p>
            <a:pPr marL="0" indent="0">
              <a:lnSpc>
                <a:spcPct val="90000"/>
              </a:lnSpc>
              <a:buFont typeface="Arial" panose="020B0604020202020204" pitchFamily="34" charset="0"/>
              <a:buNone/>
            </a:pPr>
            <a:endParaRPr lang="en-US" sz="2000" dirty="0" smtClean="0"/>
          </a:p>
        </p:txBody>
      </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1358503" y="910829"/>
            <a:ext cx="6642497" cy="553998"/>
          </a:xfrm>
        </p:spPr>
        <p:txBody>
          <a:bodyPr/>
          <a:lstStyle/>
          <a:p>
            <a:pPr eaLnBrk="1" hangingPunct="1"/>
            <a:r>
              <a:rPr lang="en-US" sz="3000" dirty="0" smtClean="0">
                <a:latin typeface="Arial Black" panose="020B0A04020102020204" pitchFamily="34" charset="0"/>
              </a:rPr>
              <a:t>Future Road Map</a:t>
            </a:r>
            <a:endParaRPr lang="en-US" sz="3000" dirty="0">
              <a:solidFill>
                <a:schemeClr val="tx1"/>
              </a:solidFill>
              <a:latin typeface="Arial Black" panose="020B0A04020102020204" pitchFamily="34" charset="0"/>
            </a:endParaRPr>
          </a:p>
        </p:txBody>
      </p:sp>
      <p:grpSp>
        <p:nvGrpSpPr>
          <p:cNvPr id="2" name="17 Grupo"/>
          <p:cNvGrpSpPr/>
          <p:nvPr/>
        </p:nvGrpSpPr>
        <p:grpSpPr>
          <a:xfrm>
            <a:off x="395536" y="1610664"/>
            <a:ext cx="3350465" cy="5138212"/>
            <a:chOff x="-32" y="1146128"/>
            <a:chExt cx="3103167" cy="4140260"/>
          </a:xfrm>
        </p:grpSpPr>
        <p:pic>
          <p:nvPicPr>
            <p:cNvPr id="10" name="9 Imagen" descr="calendar.jpg"/>
            <p:cNvPicPr>
              <a:picLocks noChangeAspect="1"/>
            </p:cNvPicPr>
            <p:nvPr/>
          </p:nvPicPr>
          <p:blipFill>
            <a:blip r:embed="rId2" cstate="print"/>
            <a:srcRect l="8101" t="3226" r="8853" b="4839"/>
            <a:stretch>
              <a:fillRect/>
            </a:stretch>
          </p:blipFill>
          <p:spPr>
            <a:xfrm>
              <a:off x="-32" y="1146128"/>
              <a:ext cx="2980343" cy="4140260"/>
            </a:xfrm>
            <a:prstGeom prst="rect">
              <a:avLst/>
            </a:prstGeom>
          </p:spPr>
        </p:pic>
        <p:sp>
          <p:nvSpPr>
            <p:cNvPr id="4" name="Rectangle 3"/>
            <p:cNvSpPr txBox="1">
              <a:spLocks noChangeArrowheads="1"/>
            </p:cNvSpPr>
            <p:nvPr/>
          </p:nvSpPr>
          <p:spPr>
            <a:xfrm>
              <a:off x="71406" y="2143116"/>
              <a:ext cx="2729672" cy="2795473"/>
            </a:xfrm>
            <a:prstGeom prst="rect">
              <a:avLst/>
            </a:prstGeom>
          </p:spPr>
          <p:txBody>
            <a:bodyPr vert="horz" lIns="68580" tIns="34290" rIns="68580" bIns="34290" rtlCol="0">
              <a:noAutofit/>
            </a:bodyPr>
            <a:lstStyle/>
            <a:p>
              <a:pPr marL="264319" indent="-264319">
                <a:spcBef>
                  <a:spcPct val="20000"/>
                </a:spcBef>
                <a:buSzPct val="85000"/>
                <a:buFont typeface="Courier New" pitchFamily="49" charset="0"/>
                <a:buChar char="o"/>
                <a:defRPr/>
              </a:pPr>
              <a:r>
                <a:rPr lang="en-US" sz="2000" dirty="0" smtClean="0">
                  <a:solidFill>
                    <a:srgbClr val="000000"/>
                  </a:solidFill>
                </a:rPr>
                <a:t>Geo-coding </a:t>
              </a:r>
              <a:r>
                <a:rPr lang="en-US" sz="2000" dirty="0">
                  <a:solidFill>
                    <a:srgbClr val="000000"/>
                  </a:solidFill>
                </a:rPr>
                <a:t>of the households</a:t>
              </a:r>
            </a:p>
            <a:p>
              <a:pPr marL="264319" indent="-264319" algn="just">
                <a:spcBef>
                  <a:spcPct val="20000"/>
                </a:spcBef>
                <a:buSzPct val="85000"/>
                <a:buFont typeface="Courier New" pitchFamily="49" charset="0"/>
                <a:buChar char="o"/>
                <a:defRPr/>
              </a:pPr>
              <a:r>
                <a:rPr lang="en-US" sz="2000" dirty="0">
                  <a:solidFill>
                    <a:srgbClr val="000000"/>
                  </a:solidFill>
                </a:rPr>
                <a:t>Enrollment of Eligible Subjects</a:t>
              </a:r>
            </a:p>
            <a:p>
              <a:pPr marL="264319" indent="-264319" algn="just">
                <a:spcBef>
                  <a:spcPct val="20000"/>
                </a:spcBef>
                <a:buSzPct val="85000"/>
                <a:buFont typeface="Courier New" pitchFamily="49" charset="0"/>
                <a:buChar char="o"/>
                <a:defRPr/>
              </a:pPr>
              <a:r>
                <a:rPr lang="en-US" sz="2000" dirty="0">
                  <a:solidFill>
                    <a:srgbClr val="000000"/>
                  </a:solidFill>
                </a:rPr>
                <a:t>Demographic and socio-cultural data</a:t>
              </a:r>
            </a:p>
            <a:p>
              <a:pPr marL="264319" indent="-264319">
                <a:spcBef>
                  <a:spcPct val="20000"/>
                </a:spcBef>
                <a:buSzPct val="85000"/>
                <a:buFont typeface="Courier New" pitchFamily="49" charset="0"/>
                <a:buChar char="o"/>
                <a:defRPr/>
              </a:pPr>
              <a:r>
                <a:rPr lang="en-US" sz="2000" dirty="0">
                  <a:solidFill>
                    <a:srgbClr val="000000"/>
                  </a:solidFill>
                </a:rPr>
                <a:t>WASH Exposure assessment</a:t>
              </a:r>
            </a:p>
            <a:p>
              <a:pPr marL="264319" indent="-264319">
                <a:spcBef>
                  <a:spcPct val="20000"/>
                </a:spcBef>
                <a:buSzPct val="85000"/>
                <a:buFont typeface="Courier New" pitchFamily="49" charset="0"/>
                <a:buChar char="o"/>
                <a:defRPr/>
              </a:pPr>
              <a:r>
                <a:rPr lang="en-US" sz="2000" dirty="0">
                  <a:solidFill>
                    <a:srgbClr val="000000"/>
                  </a:solidFill>
                </a:rPr>
                <a:t>Prospective follow-up and outcome measures</a:t>
              </a:r>
            </a:p>
          </p:txBody>
        </p:sp>
        <p:sp>
          <p:nvSpPr>
            <p:cNvPr id="13" name="Rectangle 3"/>
            <p:cNvSpPr txBox="1">
              <a:spLocks noChangeArrowheads="1"/>
            </p:cNvSpPr>
            <p:nvPr/>
          </p:nvSpPr>
          <p:spPr>
            <a:xfrm>
              <a:off x="142843" y="1285860"/>
              <a:ext cx="2960292" cy="697947"/>
            </a:xfrm>
            <a:prstGeom prst="rect">
              <a:avLst/>
            </a:prstGeom>
          </p:spPr>
          <p:txBody>
            <a:bodyPr vert="horz" lIns="68580" tIns="34290" rIns="68580" bIns="34290" rtlCol="0" anchor="ctr">
              <a:noAutofit/>
            </a:bodyPr>
            <a:lstStyle/>
            <a:p>
              <a:pPr>
                <a:spcBef>
                  <a:spcPct val="20000"/>
                </a:spcBef>
                <a:defRPr/>
              </a:pPr>
              <a:r>
                <a:rPr lang="en-US" sz="2800" b="1" dirty="0">
                  <a:solidFill>
                    <a:srgbClr val="FFFF00"/>
                  </a:solidFill>
                </a:rPr>
                <a:t>Surveillance</a:t>
              </a:r>
            </a:p>
          </p:txBody>
        </p:sp>
      </p:grpSp>
      <p:grpSp>
        <p:nvGrpSpPr>
          <p:cNvPr id="3" name="19 Grupo"/>
          <p:cNvGrpSpPr/>
          <p:nvPr/>
        </p:nvGrpSpPr>
        <p:grpSpPr>
          <a:xfrm>
            <a:off x="6413586" y="2303852"/>
            <a:ext cx="2694918" cy="3357396"/>
            <a:chOff x="6072198" y="2571744"/>
            <a:chExt cx="3103166" cy="4143404"/>
          </a:xfrm>
        </p:grpSpPr>
        <p:pic>
          <p:nvPicPr>
            <p:cNvPr id="17" name="16 Imagen" descr="calendar.jpg"/>
            <p:cNvPicPr>
              <a:picLocks noChangeAspect="1"/>
            </p:cNvPicPr>
            <p:nvPr/>
          </p:nvPicPr>
          <p:blipFill>
            <a:blip r:embed="rId2" cstate="print"/>
            <a:srcRect l="8101" t="3226" r="8853" b="4839"/>
            <a:stretch>
              <a:fillRect/>
            </a:stretch>
          </p:blipFill>
          <p:spPr>
            <a:xfrm>
              <a:off x="6072198" y="2571744"/>
              <a:ext cx="2980343" cy="4143404"/>
            </a:xfrm>
            <a:prstGeom prst="rect">
              <a:avLst/>
            </a:prstGeom>
          </p:spPr>
        </p:pic>
        <p:sp>
          <p:nvSpPr>
            <p:cNvPr id="7" name="Rectangle 3"/>
            <p:cNvSpPr txBox="1">
              <a:spLocks noChangeArrowheads="1"/>
            </p:cNvSpPr>
            <p:nvPr/>
          </p:nvSpPr>
          <p:spPr>
            <a:xfrm>
              <a:off x="6143635" y="3571876"/>
              <a:ext cx="3031729" cy="3143272"/>
            </a:xfrm>
            <a:prstGeom prst="rect">
              <a:avLst/>
            </a:prstGeom>
          </p:spPr>
          <p:txBody>
            <a:bodyPr vert="horz" lIns="68580" tIns="34290" rIns="68580" bIns="34290" rtlCol="0">
              <a:noAutofit/>
            </a:bodyPr>
            <a:lstStyle/>
            <a:p>
              <a:pPr marL="0" lvl="1">
                <a:spcBef>
                  <a:spcPct val="20000"/>
                </a:spcBef>
                <a:defRPr/>
              </a:pPr>
              <a:r>
                <a:rPr lang="en-US" sz="2000" dirty="0" smtClean="0">
                  <a:solidFill>
                    <a:srgbClr val="000000"/>
                  </a:solidFill>
                </a:rPr>
                <a:t>Evidence </a:t>
              </a:r>
              <a:r>
                <a:rPr lang="en-US" sz="2000" dirty="0">
                  <a:solidFill>
                    <a:srgbClr val="000000"/>
                  </a:solidFill>
                </a:rPr>
                <a:t>generation for policy implementation</a:t>
              </a:r>
            </a:p>
          </p:txBody>
        </p:sp>
        <p:sp>
          <p:nvSpPr>
            <p:cNvPr id="14" name="Rectangle 3"/>
            <p:cNvSpPr txBox="1">
              <a:spLocks noChangeArrowheads="1"/>
            </p:cNvSpPr>
            <p:nvPr/>
          </p:nvSpPr>
          <p:spPr>
            <a:xfrm>
              <a:off x="6215074" y="2714620"/>
              <a:ext cx="2908904" cy="857256"/>
            </a:xfrm>
            <a:prstGeom prst="rect">
              <a:avLst/>
            </a:prstGeom>
          </p:spPr>
          <p:txBody>
            <a:bodyPr vert="horz" lIns="68580" tIns="34290" rIns="68580" bIns="34290" rtlCol="0" anchor="ctr">
              <a:noAutofit/>
            </a:bodyPr>
            <a:lstStyle/>
            <a:p>
              <a:pPr>
                <a:spcBef>
                  <a:spcPct val="20000"/>
                </a:spcBef>
                <a:defRPr/>
              </a:pPr>
              <a:r>
                <a:rPr lang="en-US" sz="3200" b="1" dirty="0">
                  <a:solidFill>
                    <a:srgbClr val="FFFF00"/>
                  </a:solidFill>
                </a:rPr>
                <a:t>Evaluation</a:t>
              </a:r>
            </a:p>
          </p:txBody>
        </p:sp>
      </p:grpSp>
      <p:grpSp>
        <p:nvGrpSpPr>
          <p:cNvPr id="5" name="18 Grupo"/>
          <p:cNvGrpSpPr/>
          <p:nvPr/>
        </p:nvGrpSpPr>
        <p:grpSpPr>
          <a:xfrm>
            <a:off x="3779912" y="2049639"/>
            <a:ext cx="2644186" cy="3107553"/>
            <a:chOff x="3020417" y="1857364"/>
            <a:chExt cx="2980343" cy="4143404"/>
          </a:xfrm>
        </p:grpSpPr>
        <p:pic>
          <p:nvPicPr>
            <p:cNvPr id="16" name="15 Imagen" descr="calendar.jpg"/>
            <p:cNvPicPr>
              <a:picLocks noChangeAspect="1"/>
            </p:cNvPicPr>
            <p:nvPr/>
          </p:nvPicPr>
          <p:blipFill>
            <a:blip r:embed="rId2" cstate="print"/>
            <a:srcRect l="8101" t="3226" r="8853" b="4839"/>
            <a:stretch>
              <a:fillRect/>
            </a:stretch>
          </p:blipFill>
          <p:spPr>
            <a:xfrm>
              <a:off x="3020417" y="1857364"/>
              <a:ext cx="2980343" cy="4143404"/>
            </a:xfrm>
            <a:prstGeom prst="rect">
              <a:avLst/>
            </a:prstGeom>
          </p:spPr>
        </p:pic>
        <p:sp>
          <p:nvSpPr>
            <p:cNvPr id="8" name="Rectangle 3"/>
            <p:cNvSpPr txBox="1">
              <a:spLocks noChangeArrowheads="1"/>
            </p:cNvSpPr>
            <p:nvPr/>
          </p:nvSpPr>
          <p:spPr>
            <a:xfrm>
              <a:off x="3177937" y="2854010"/>
              <a:ext cx="2679947" cy="3071834"/>
            </a:xfrm>
            <a:prstGeom prst="rect">
              <a:avLst/>
            </a:prstGeom>
          </p:spPr>
          <p:txBody>
            <a:bodyPr vert="horz" lIns="68580" tIns="34290" rIns="68580" bIns="34290" rtlCol="0">
              <a:noAutofit/>
            </a:bodyPr>
            <a:lstStyle/>
            <a:p>
              <a:pPr marL="264319" indent="-264319">
                <a:spcBef>
                  <a:spcPct val="20000"/>
                </a:spcBef>
                <a:buSzPct val="85000"/>
                <a:buFont typeface="Courier New" pitchFamily="49" charset="0"/>
                <a:buChar char="o"/>
                <a:defRPr/>
              </a:pPr>
              <a:r>
                <a:rPr lang="en-US" sz="2000" dirty="0" smtClean="0">
                  <a:solidFill>
                    <a:srgbClr val="000000"/>
                  </a:solidFill>
                </a:rPr>
                <a:t>Identification </a:t>
              </a:r>
              <a:r>
                <a:rPr lang="en-US" sz="2000" dirty="0">
                  <a:solidFill>
                    <a:srgbClr val="000000"/>
                  </a:solidFill>
                </a:rPr>
                <a:t>of key interventions to reduce exposures</a:t>
              </a:r>
            </a:p>
          </p:txBody>
        </p:sp>
        <p:sp>
          <p:nvSpPr>
            <p:cNvPr id="15" name="Rectangle 3"/>
            <p:cNvSpPr txBox="1">
              <a:spLocks noChangeArrowheads="1"/>
            </p:cNvSpPr>
            <p:nvPr/>
          </p:nvSpPr>
          <p:spPr>
            <a:xfrm>
              <a:off x="3163293" y="1996754"/>
              <a:ext cx="2714644" cy="857256"/>
            </a:xfrm>
            <a:prstGeom prst="rect">
              <a:avLst/>
            </a:prstGeom>
          </p:spPr>
          <p:txBody>
            <a:bodyPr vert="horz" lIns="68580" tIns="34290" rIns="68580" bIns="34290" rtlCol="0" anchor="ctr">
              <a:noAutofit/>
            </a:bodyPr>
            <a:lstStyle/>
            <a:p>
              <a:pPr algn="ctr">
                <a:spcBef>
                  <a:spcPct val="20000"/>
                </a:spcBef>
                <a:defRPr/>
              </a:pPr>
              <a:r>
                <a:rPr lang="en-US" sz="3200" b="1" dirty="0" smtClean="0">
                  <a:solidFill>
                    <a:srgbClr val="FFFF00"/>
                  </a:solidFill>
                </a:rPr>
                <a:t>Innovation</a:t>
              </a:r>
              <a:endParaRPr lang="en-US" sz="3200" b="1" dirty="0">
                <a:solidFill>
                  <a:srgbClr val="FFFF00"/>
                </a:solidFill>
              </a:endParaRPr>
            </a:p>
          </p:txBody>
        </p:sp>
      </p:grpSp>
      <p:pic>
        <p:nvPicPr>
          <p:cNvPr id="18" name="Picture 2" descr="C:\Users\deschainee\AppData\Local\Microsoft\Windows\Temporary Internet Files\Content.Outlook\4LBPLICB\Share_Logo_MAIN_STRAP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Tree>
    <p:extLst>
      <p:ext uri="{BB962C8B-B14F-4D97-AF65-F5344CB8AC3E}">
        <p14:creationId xmlns:p14="http://schemas.microsoft.com/office/powerpoint/2010/main" val="17704312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52"/>
            <a:ext cx="8784976" cy="11430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scene3d>
            <a:camera prst="orthographicFront"/>
            <a:lightRig rig="threePt" dir="t"/>
          </a:scene3d>
          <a:sp3d>
            <a:bevelT w="139700" h="139700" prst="divot"/>
          </a:sp3d>
        </p:spPr>
        <p:txBody>
          <a:bodyPr>
            <a:normAutofit/>
          </a:bodyPr>
          <a:lstStyle/>
          <a:p>
            <a:r>
              <a:rPr lang="en-US" sz="3600" b="1" dirty="0" smtClean="0">
                <a:solidFill>
                  <a:srgbClr val="002060"/>
                </a:solidFill>
                <a:latin typeface="Arial" pitchFamily="34" charset="0"/>
                <a:cs typeface="Arial" pitchFamily="34" charset="0"/>
              </a:rPr>
              <a:t>Addressing knowledge gaps</a:t>
            </a:r>
            <a:endParaRPr lang="en-US" sz="36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323528" y="1412230"/>
            <a:ext cx="8568952" cy="5445770"/>
          </a:xfrm>
        </p:spPr>
        <p:txBody>
          <a:bodyPr>
            <a:normAutofit fontScale="70000" lnSpcReduction="20000"/>
          </a:bodyPr>
          <a:lstStyle/>
          <a:p>
            <a:r>
              <a:rPr lang="en-US" dirty="0" smtClean="0">
                <a:latin typeface="Arial" pitchFamily="34" charset="0"/>
                <a:cs typeface="Arial" pitchFamily="34" charset="0"/>
              </a:rPr>
              <a:t>Impact of limited sanitation is more expansive than infectious disease outcomes </a:t>
            </a:r>
          </a:p>
          <a:p>
            <a:pPr lvl="1"/>
            <a:r>
              <a:rPr lang="en-US" dirty="0" smtClean="0">
                <a:latin typeface="Arial" pitchFamily="34" charset="0"/>
                <a:cs typeface="Arial" pitchFamily="34" charset="0"/>
              </a:rPr>
              <a:t>Important to understand and quantify social and mental health impacts</a:t>
            </a:r>
          </a:p>
          <a:p>
            <a:r>
              <a:rPr lang="en-US" dirty="0" smtClean="0">
                <a:latin typeface="Arial" pitchFamily="34" charset="0"/>
                <a:cs typeface="Arial" pitchFamily="34" charset="0"/>
              </a:rPr>
              <a:t>Experience-centric characterization of role of limited sanitation access on hygiene behavior in women </a:t>
            </a:r>
          </a:p>
          <a:p>
            <a:pPr lvl="1"/>
            <a:r>
              <a:rPr lang="en-US" dirty="0" smtClean="0">
                <a:latin typeface="Arial" pitchFamily="34" charset="0"/>
                <a:cs typeface="Arial" pitchFamily="34" charset="0"/>
              </a:rPr>
              <a:t>Temporal or life-course gender-specific stresses</a:t>
            </a:r>
          </a:p>
          <a:p>
            <a:r>
              <a:rPr lang="en-US" dirty="0" smtClean="0">
                <a:latin typeface="Arial" pitchFamily="34" charset="0"/>
                <a:cs typeface="Arial" pitchFamily="34" charset="0"/>
              </a:rPr>
              <a:t>Beyond diarrhea – promotes system-level thinking about role of sanitation access/use on spectrum of diseases</a:t>
            </a:r>
          </a:p>
          <a:p>
            <a:pPr lvl="1"/>
            <a:r>
              <a:rPr lang="en-US" dirty="0" smtClean="0">
                <a:latin typeface="Arial" pitchFamily="34" charset="0"/>
                <a:cs typeface="Arial" pitchFamily="34" charset="0"/>
              </a:rPr>
              <a:t>New concepts for at-risk populations</a:t>
            </a:r>
          </a:p>
          <a:p>
            <a:r>
              <a:rPr lang="en-US" dirty="0" smtClean="0">
                <a:latin typeface="Arial" pitchFamily="34" charset="0"/>
                <a:cs typeface="Arial" pitchFamily="34" charset="0"/>
              </a:rPr>
              <a:t>Individual-centric perspective on burden of sanitation-associated disease over life course</a:t>
            </a:r>
          </a:p>
          <a:p>
            <a:pPr lvl="1"/>
            <a:r>
              <a:rPr lang="en-US" dirty="0" smtClean="0">
                <a:latin typeface="Arial" pitchFamily="34" charset="0"/>
                <a:cs typeface="Arial" pitchFamily="34" charset="0"/>
              </a:rPr>
              <a:t>Consequence of cumulative body of gender experiences</a:t>
            </a:r>
          </a:p>
          <a:p>
            <a:r>
              <a:rPr lang="en-US" dirty="0" smtClean="0">
                <a:latin typeface="Arial" pitchFamily="34" charset="0"/>
                <a:cs typeface="Arial" pitchFamily="34" charset="0"/>
              </a:rPr>
              <a:t>Policy </a:t>
            </a:r>
          </a:p>
          <a:p>
            <a:pPr>
              <a:buNone/>
            </a:pPr>
            <a:r>
              <a:rPr lang="en-US" dirty="0" smtClean="0">
                <a:latin typeface="Arial" pitchFamily="34" charset="0"/>
                <a:cs typeface="Arial" pitchFamily="34" charset="0"/>
              </a:rPr>
              <a:t>	</a:t>
            </a:r>
            <a:r>
              <a:rPr lang="en-US" sz="2900" dirty="0" smtClean="0">
                <a:latin typeface="Arial" pitchFamily="34" charset="0"/>
                <a:cs typeface="Arial" pitchFamily="34" charset="0"/>
              </a:rPr>
              <a:t>- is existing health system effectively measuring and treating gender-specific sanitation-associated disease? </a:t>
            </a:r>
          </a:p>
          <a:p>
            <a:pPr>
              <a:buNone/>
            </a:pPr>
            <a:r>
              <a:rPr lang="en-US" sz="2900" dirty="0" smtClean="0">
                <a:latin typeface="Arial" pitchFamily="34" charset="0"/>
                <a:cs typeface="Arial" pitchFamily="34" charset="0"/>
              </a:rPr>
              <a:t>	- What obstacles must health and environmental policy address?</a:t>
            </a:r>
            <a:endParaRPr lang="en-US"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ropbox\AIPH_Research_Photo\2011-11-10 12.52.08.jpg"/>
          <p:cNvPicPr>
            <a:picLocks noChangeAspect="1" noChangeArrowheads="1"/>
          </p:cNvPicPr>
          <p:nvPr/>
        </p:nvPicPr>
        <p:blipFill>
          <a:blip r:embed="rId2" cstate="print"/>
          <a:srcRect/>
          <a:stretch>
            <a:fillRect/>
          </a:stretch>
        </p:blipFill>
        <p:spPr bwMode="auto">
          <a:xfrm>
            <a:off x="1143000" y="332656"/>
            <a:ext cx="6858000" cy="5143500"/>
          </a:xfrm>
          <a:prstGeom prst="rect">
            <a:avLst/>
          </a:prstGeom>
          <a:noFill/>
        </p:spPr>
      </p:pic>
      <p:sp>
        <p:nvSpPr>
          <p:cNvPr id="3" name="TextBox 2"/>
          <p:cNvSpPr txBox="1"/>
          <p:nvPr/>
        </p:nvSpPr>
        <p:spPr>
          <a:xfrm>
            <a:off x="899592" y="5445224"/>
            <a:ext cx="7817191" cy="1015663"/>
          </a:xfrm>
          <a:prstGeom prst="rect">
            <a:avLst/>
          </a:prstGeom>
          <a:noFill/>
        </p:spPr>
        <p:txBody>
          <a:bodyPr wrap="square" rtlCol="0">
            <a:spAutoFit/>
          </a:bodyPr>
          <a:lstStyle/>
          <a:p>
            <a:r>
              <a:rPr lang="en-US" sz="3000" b="1" dirty="0">
                <a:solidFill>
                  <a:srgbClr val="00B050"/>
                </a:solidFill>
              </a:rPr>
              <a:t>Improving Public Health through  Innovation &amp; Alliance</a:t>
            </a:r>
          </a:p>
        </p:txBody>
      </p:sp>
      <p:pic>
        <p:nvPicPr>
          <p:cNvPr id="4" name="Picture 2" descr="C:\Users\deschainee\AppData\Local\Microsoft\Windows\Temporary Internet Files\Content.Outlook\4LBPLICB\Share_Logo_MAIN_STRAP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Tree>
    <p:extLst>
      <p:ext uri="{BB962C8B-B14F-4D97-AF65-F5344CB8AC3E}">
        <p14:creationId xmlns:p14="http://schemas.microsoft.com/office/powerpoint/2010/main" val="152836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a:xfrm>
            <a:off x="0" y="-27384"/>
            <a:ext cx="9144000" cy="1143000"/>
          </a:xfrm>
        </p:spPr>
        <p:txBody>
          <a:bodyPr>
            <a:normAutofit/>
          </a:bodyPr>
          <a:lstStyle/>
          <a:p>
            <a:r>
              <a:rPr lang="en-US" sz="3600" dirty="0" smtClean="0">
                <a:latin typeface="Arial" pitchFamily="34" charset="0"/>
                <a:cs typeface="Arial" pitchFamily="34" charset="0"/>
              </a:rPr>
              <a:t>Gender, Sanitation, and Health in Odisha</a:t>
            </a:r>
            <a:endParaRPr lang="en-US" sz="3600" dirty="0">
              <a:latin typeface="Arial" pitchFamily="34" charset="0"/>
              <a:cs typeface="Arial" pitchFamily="34" charset="0"/>
            </a:endParaRPr>
          </a:p>
        </p:txBody>
      </p:sp>
      <p:sp>
        <p:nvSpPr>
          <p:cNvPr id="2" name="TextBox 1"/>
          <p:cNvSpPr txBox="1"/>
          <p:nvPr/>
        </p:nvSpPr>
        <p:spPr>
          <a:xfrm>
            <a:off x="251520" y="1303015"/>
            <a:ext cx="5976664" cy="507831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Odisha over 88% of rural population do not have adequate sanitation facilities </a:t>
            </a:r>
            <a:r>
              <a:rPr lang="en-US" sz="2000" i="1" dirty="0">
                <a:latin typeface="Arial" panose="020B0604020202020204" pitchFamily="34" charset="0"/>
                <a:cs typeface="Arial" panose="020B0604020202020204" pitchFamily="34" charset="0"/>
              </a:rPr>
              <a:t>(Govt. of Odisha Annual Plan 2011-12</a:t>
            </a:r>
            <a:r>
              <a:rPr lang="en-US" sz="2000" i="1" dirty="0" smtClean="0">
                <a:latin typeface="Arial" panose="020B0604020202020204" pitchFamily="34" charset="0"/>
                <a:cs typeface="Arial" panose="020B0604020202020204" pitchFamily="34" charset="0"/>
              </a:rPr>
              <a:t>)</a:t>
            </a:r>
          </a:p>
          <a:p>
            <a:endParaRPr lang="en-US" sz="1600" i="1" dirty="0" smtClean="0">
              <a:latin typeface="Arial" panose="020B0604020202020204" pitchFamily="34" charset="0"/>
              <a:cs typeface="Arial" panose="020B0604020202020204" pitchFamily="34" charset="0"/>
            </a:endParaRPr>
          </a:p>
          <a:p>
            <a:r>
              <a:rPr lang="en-IN" sz="2000" dirty="0" err="1" smtClean="0">
                <a:latin typeface="Arial" panose="020B0604020202020204" pitchFamily="34" charset="0"/>
                <a:cs typeface="Arial" panose="020B0604020202020204" pitchFamily="34" charset="0"/>
              </a:rPr>
              <a:t>Odisha</a:t>
            </a:r>
            <a:r>
              <a:rPr lang="en-IN" sz="2000" dirty="0" smtClean="0">
                <a:latin typeface="Arial" panose="020B0604020202020204" pitchFamily="34" charset="0"/>
                <a:cs typeface="Arial" panose="020B0604020202020204" pitchFamily="34" charset="0"/>
              </a:rPr>
              <a:t> lags far behind in terms of access to toilet facilities and safe drinking water. </a:t>
            </a:r>
          </a:p>
          <a:p>
            <a:endParaRPr lang="en-IN" sz="1600" dirty="0" smtClean="0">
              <a:latin typeface="Arial" panose="020B0604020202020204" pitchFamily="34" charset="0"/>
              <a:cs typeface="Arial" panose="020B0604020202020204" pitchFamily="34" charset="0"/>
            </a:endParaRPr>
          </a:p>
          <a:p>
            <a:r>
              <a:rPr lang="en-IN" sz="2000" dirty="0" smtClean="0">
                <a:latin typeface="Arial" panose="020B0604020202020204" pitchFamily="34" charset="0"/>
                <a:cs typeface="Arial" panose="020B0604020202020204" pitchFamily="34" charset="0"/>
              </a:rPr>
              <a:t>Between 2001–2010 sanitation coverage increased </a:t>
            </a:r>
            <a:r>
              <a:rPr lang="en-IN" sz="2000" dirty="0">
                <a:latin typeface="Arial" panose="020B0604020202020204" pitchFamily="34" charset="0"/>
                <a:cs typeface="Arial" panose="020B0604020202020204" pitchFamily="34" charset="0"/>
              </a:rPr>
              <a:t>from 8% to </a:t>
            </a:r>
            <a:r>
              <a:rPr lang="en-IN" sz="2000" dirty="0" smtClean="0">
                <a:latin typeface="Arial" panose="020B0604020202020204" pitchFamily="34" charset="0"/>
                <a:cs typeface="Arial" panose="020B0604020202020204" pitchFamily="34" charset="0"/>
              </a:rPr>
              <a:t>42%, but </a:t>
            </a:r>
            <a:r>
              <a:rPr lang="en-IN" sz="2000" dirty="0">
                <a:latin typeface="Arial" panose="020B0604020202020204" pitchFamily="34" charset="0"/>
                <a:cs typeface="Arial" panose="020B0604020202020204" pitchFamily="34" charset="0"/>
              </a:rPr>
              <a:t>sustained </a:t>
            </a:r>
            <a:r>
              <a:rPr lang="en-IN" sz="2000" dirty="0" smtClean="0">
                <a:latin typeface="Arial" panose="020B0604020202020204" pitchFamily="34" charset="0"/>
                <a:cs typeface="Arial" panose="020B0604020202020204" pitchFamily="34" charset="0"/>
              </a:rPr>
              <a:t>toilet usage</a:t>
            </a:r>
            <a:r>
              <a:rPr lang="en-IN" sz="2000" dirty="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and </a:t>
            </a:r>
            <a:r>
              <a:rPr lang="en-IN" sz="2000" dirty="0">
                <a:latin typeface="Arial" panose="020B0604020202020204" pitchFamily="34" charset="0"/>
                <a:cs typeface="Arial" panose="020B0604020202020204" pitchFamily="34" charset="0"/>
              </a:rPr>
              <a:t>adoption of best hygiene practices remain </a:t>
            </a:r>
            <a:r>
              <a:rPr lang="en-IN" sz="2000" dirty="0" smtClean="0">
                <a:latin typeface="Arial" panose="020B0604020202020204" pitchFamily="34" charset="0"/>
                <a:cs typeface="Arial" panose="020B0604020202020204" pitchFamily="34" charset="0"/>
              </a:rPr>
              <a:t>key challenges</a:t>
            </a:r>
            <a:r>
              <a:rPr lang="en-IN" sz="2000" dirty="0">
                <a:latin typeface="Arial" panose="020B0604020202020204" pitchFamily="34" charset="0"/>
                <a:cs typeface="Arial" panose="020B0604020202020204" pitchFamily="34" charset="0"/>
              </a:rPr>
              <a:t>. </a:t>
            </a:r>
            <a:endParaRPr lang="en-IN" sz="2000" dirty="0" smtClean="0">
              <a:latin typeface="Arial" panose="020B0604020202020204" pitchFamily="34" charset="0"/>
              <a:cs typeface="Arial" panose="020B0604020202020204" pitchFamily="34" charset="0"/>
            </a:endParaRPr>
          </a:p>
          <a:p>
            <a:endParaRPr lang="en-IN" sz="1600" dirty="0" smtClean="0">
              <a:latin typeface="Arial" panose="020B0604020202020204" pitchFamily="34" charset="0"/>
              <a:cs typeface="Arial" panose="020B0604020202020204" pitchFamily="34" charset="0"/>
            </a:endParaRPr>
          </a:p>
          <a:p>
            <a:r>
              <a:rPr lang="en-IN" sz="2000" dirty="0" smtClean="0">
                <a:latin typeface="Arial" panose="020B0604020202020204" pitchFamily="34" charset="0"/>
                <a:cs typeface="Arial" panose="020B0604020202020204" pitchFamily="34" charset="0"/>
              </a:rPr>
              <a:t>Girls and women can experience gender-specific challenges in using available sanitation services.</a:t>
            </a:r>
          </a:p>
          <a:p>
            <a:endParaRPr lang="en-IN" sz="1600" dirty="0" smtClean="0">
              <a:latin typeface="Arial" panose="020B0604020202020204" pitchFamily="34" charset="0"/>
              <a:cs typeface="Arial" panose="020B0604020202020204" pitchFamily="34" charset="0"/>
            </a:endParaRPr>
          </a:p>
          <a:p>
            <a:r>
              <a:rPr lang="en-IN" sz="2000" dirty="0" smtClean="0">
                <a:latin typeface="Arial" panose="020B0604020202020204" pitchFamily="34" charset="0"/>
                <a:cs typeface="Arial" panose="020B0604020202020204" pitchFamily="34" charset="0"/>
              </a:rPr>
              <a:t>May be particularly susceptible to hygiene-related diseases caused by decreased sanitation use.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1124745"/>
            <a:ext cx="2915816" cy="23042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375" y="3525263"/>
            <a:ext cx="2910625" cy="2182969"/>
          </a:xfrm>
          <a:prstGeom prst="rect">
            <a:avLst/>
          </a:prstGeom>
        </p:spPr>
      </p:pic>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39552" y="2060848"/>
            <a:ext cx="8532440" cy="18002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a:xfrm>
            <a:off x="0" y="0"/>
            <a:ext cx="9144000" cy="14176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softEdge rad="127000"/>
          </a:effectLst>
        </p:spPr>
        <p:txBody>
          <a:bodyPr>
            <a:normAutofit/>
          </a:bodyPr>
          <a:lstStyle/>
          <a:p>
            <a:r>
              <a:rPr lang="en-US" sz="3600" dirty="0" smtClean="0">
                <a:latin typeface="Arial" pitchFamily="34" charset="0"/>
                <a:cs typeface="Arial" pitchFamily="34" charset="0"/>
              </a:rPr>
              <a:t>Conceptual Model of Sanitation Access on Behavior and Health in girls and women</a:t>
            </a:r>
            <a:endParaRPr lang="en-US" sz="3600" dirty="0">
              <a:latin typeface="Arial" pitchFamily="34" charset="0"/>
              <a:cs typeface="Arial" pitchFamily="34" charset="0"/>
            </a:endParaRPr>
          </a:p>
        </p:txBody>
      </p:sp>
      <p:sp>
        <p:nvSpPr>
          <p:cNvPr id="7" name="Rectangle 6"/>
          <p:cNvSpPr/>
          <p:nvPr/>
        </p:nvSpPr>
        <p:spPr>
          <a:xfrm>
            <a:off x="1187624" y="1484784"/>
            <a:ext cx="1800200"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EXPOSURES</a:t>
            </a:r>
            <a:endParaRPr lang="en-US" sz="2400" dirty="0"/>
          </a:p>
        </p:txBody>
      </p:sp>
      <p:sp>
        <p:nvSpPr>
          <p:cNvPr id="8" name="Rectangle 7"/>
          <p:cNvSpPr/>
          <p:nvPr/>
        </p:nvSpPr>
        <p:spPr>
          <a:xfrm>
            <a:off x="4355976" y="2204864"/>
            <a:ext cx="2664296"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PSYCHOSOCIAL STRESS</a:t>
            </a:r>
            <a:endParaRPr lang="en-US" sz="2000" dirty="0"/>
          </a:p>
        </p:txBody>
      </p:sp>
      <p:sp>
        <p:nvSpPr>
          <p:cNvPr id="10" name="Rectangle 9"/>
          <p:cNvSpPr/>
          <p:nvPr/>
        </p:nvSpPr>
        <p:spPr>
          <a:xfrm>
            <a:off x="4355976" y="3212976"/>
            <a:ext cx="1800200"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MHM</a:t>
            </a:r>
            <a:endParaRPr lang="en-US" sz="2000" dirty="0"/>
          </a:p>
        </p:txBody>
      </p:sp>
      <p:sp>
        <p:nvSpPr>
          <p:cNvPr id="11" name="Rectangle 10"/>
          <p:cNvSpPr/>
          <p:nvPr/>
        </p:nvSpPr>
        <p:spPr>
          <a:xfrm>
            <a:off x="4860032" y="4293096"/>
            <a:ext cx="3240360"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UROGENITAL INFECTIONS</a:t>
            </a:r>
            <a:endParaRPr lang="en-US" sz="2000" dirty="0"/>
          </a:p>
        </p:txBody>
      </p:sp>
      <p:sp>
        <p:nvSpPr>
          <p:cNvPr id="12" name="Rectangle 11"/>
          <p:cNvSpPr/>
          <p:nvPr/>
        </p:nvSpPr>
        <p:spPr>
          <a:xfrm>
            <a:off x="6084168" y="5301208"/>
            <a:ext cx="2880320"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PRETERM BIRTH</a:t>
            </a:r>
            <a:endParaRPr lang="en-US" sz="2000" dirty="0"/>
          </a:p>
        </p:txBody>
      </p:sp>
      <p:cxnSp>
        <p:nvCxnSpPr>
          <p:cNvPr id="16" name="Straight Connector 15"/>
          <p:cNvCxnSpPr/>
          <p:nvPr/>
        </p:nvCxnSpPr>
        <p:spPr>
          <a:xfrm>
            <a:off x="2195736" y="2420888"/>
            <a:ext cx="0" cy="302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95736" y="2420888"/>
            <a:ext cx="20882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95736" y="3356992"/>
            <a:ext cx="20882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95736" y="4437112"/>
            <a:ext cx="25922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95736" y="5445224"/>
            <a:ext cx="38164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43608" y="3212976"/>
            <a:ext cx="2016224" cy="12241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Sanitation Access (Household and Community)</a:t>
            </a:r>
            <a:endParaRPr lang="en-US" sz="2000" b="1" dirty="0"/>
          </a:p>
        </p:txBody>
      </p:sp>
      <p:cxnSp>
        <p:nvCxnSpPr>
          <p:cNvPr id="23" name="Straight Arrow Connector 22"/>
          <p:cNvCxnSpPr/>
          <p:nvPr/>
        </p:nvCxnSpPr>
        <p:spPr>
          <a:xfrm>
            <a:off x="5148064" y="2636912"/>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48064" y="3717032"/>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55576" y="2996952"/>
            <a:ext cx="5544616" cy="2160240"/>
          </a:xfrm>
          <a:prstGeom prst="roundRect">
            <a:avLst/>
          </a:prstGeom>
          <a:noFill/>
          <a:ln w="28575">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30"/>
          <p:cNvSpPr/>
          <p:nvPr/>
        </p:nvSpPr>
        <p:spPr>
          <a:xfrm>
            <a:off x="5148064" y="1484784"/>
            <a:ext cx="2664296"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OUTCOMES</a:t>
            </a:r>
            <a:endParaRPr lang="en-US" sz="2400" dirty="0"/>
          </a:p>
        </p:txBody>
      </p:sp>
      <p:sp>
        <p:nvSpPr>
          <p:cNvPr id="32" name="Rectangle 31"/>
          <p:cNvSpPr/>
          <p:nvPr/>
        </p:nvSpPr>
        <p:spPr>
          <a:xfrm>
            <a:off x="6372200" y="3212976"/>
            <a:ext cx="2592288"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USE IN PREGNANCY</a:t>
            </a:r>
            <a:endParaRPr lang="en-US" sz="2000" dirty="0"/>
          </a:p>
        </p:txBody>
      </p:sp>
      <p:cxnSp>
        <p:nvCxnSpPr>
          <p:cNvPr id="34" name="Straight Arrow Connector 33"/>
          <p:cNvCxnSpPr/>
          <p:nvPr/>
        </p:nvCxnSpPr>
        <p:spPr>
          <a:xfrm>
            <a:off x="6732240" y="2636912"/>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652120" y="2996952"/>
            <a:ext cx="3491880" cy="2952328"/>
          </a:xfrm>
          <a:prstGeom prst="roundRect">
            <a:avLst/>
          </a:prstGeom>
          <a:noFill/>
          <a:ln w="285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67544" y="2996952"/>
            <a:ext cx="2915816" cy="2952328"/>
          </a:xfrm>
          <a:prstGeom prst="roundRect">
            <a:avLst/>
          </a:prstGeom>
          <a:noFill/>
          <a:ln w="285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91952" y="2141240"/>
            <a:ext cx="639688" cy="56768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RA1</a:t>
            </a:r>
            <a:endParaRPr lang="en-US" sz="2000" dirty="0">
              <a:solidFill>
                <a:schemeClr val="tx1"/>
              </a:solidFill>
            </a:endParaRPr>
          </a:p>
        </p:txBody>
      </p:sp>
      <p:sp>
        <p:nvSpPr>
          <p:cNvPr id="44" name="Rounded Rectangle 43"/>
          <p:cNvSpPr/>
          <p:nvPr/>
        </p:nvSpPr>
        <p:spPr>
          <a:xfrm>
            <a:off x="899592" y="4581128"/>
            <a:ext cx="792088" cy="576064"/>
          </a:xfrm>
          <a:prstGeom prst="roundRect">
            <a:avLst/>
          </a:prstGeom>
          <a:noFill/>
          <a:ln w="28575">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RA2</a:t>
            </a:r>
            <a:endParaRPr lang="en-US" sz="2000" dirty="0">
              <a:solidFill>
                <a:schemeClr val="tx1"/>
              </a:solidFill>
            </a:endParaRPr>
          </a:p>
        </p:txBody>
      </p:sp>
      <p:sp>
        <p:nvSpPr>
          <p:cNvPr id="46" name="Rounded Rectangle 45"/>
          <p:cNvSpPr/>
          <p:nvPr/>
        </p:nvSpPr>
        <p:spPr>
          <a:xfrm>
            <a:off x="1484040" y="5229200"/>
            <a:ext cx="783704" cy="656456"/>
          </a:xfrm>
          <a:prstGeom prst="roundRect">
            <a:avLst/>
          </a:prstGeom>
          <a:noFill/>
          <a:ln w="285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RA3</a:t>
            </a:r>
            <a:endParaRPr lang="en-US" sz="2000" dirty="0">
              <a:solidFill>
                <a:schemeClr val="tx1"/>
              </a:solidFill>
            </a:endParaRPr>
          </a:p>
        </p:txBody>
      </p:sp>
      <p:cxnSp>
        <p:nvCxnSpPr>
          <p:cNvPr id="49" name="Straight Arrow Connector 48"/>
          <p:cNvCxnSpPr/>
          <p:nvPr/>
        </p:nvCxnSpPr>
        <p:spPr>
          <a:xfrm>
            <a:off x="6732240" y="3717032"/>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732240" y="472514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37" grpId="0" animBg="1"/>
      <p:bldP spid="38" grpId="0" animBg="1"/>
      <p:bldP spid="40" grpId="0" animBg="1"/>
      <p:bldP spid="44" grpId="0" animBg="1"/>
      <p:bldP spid="44" grpId="1"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pic>
        <p:nvPicPr>
          <p:cNvPr id="15368" name="Picture 8" descr="http://fc05.deviantart.net/fs71/i/2010/233/e/8/From_Cradle_to_Grave_Animation_by_gomyugomyu.jpg"/>
          <p:cNvPicPr>
            <a:picLocks noChangeAspect="1" noChangeArrowheads="1"/>
          </p:cNvPicPr>
          <p:nvPr/>
        </p:nvPicPr>
        <p:blipFill>
          <a:blip r:embed="rId4" cstate="print"/>
          <a:srcRect/>
          <a:stretch>
            <a:fillRect/>
          </a:stretch>
        </p:blipFill>
        <p:spPr bwMode="auto">
          <a:xfrm>
            <a:off x="539552" y="1484784"/>
            <a:ext cx="7924800" cy="2743201"/>
          </a:xfrm>
          <a:prstGeom prst="rect">
            <a:avLst/>
          </a:prstGeom>
          <a:noFill/>
        </p:spPr>
      </p:pic>
      <p:sp>
        <p:nvSpPr>
          <p:cNvPr id="9" name="TextBox 8"/>
          <p:cNvSpPr txBox="1"/>
          <p:nvPr/>
        </p:nvSpPr>
        <p:spPr>
          <a:xfrm>
            <a:off x="683568" y="4149080"/>
            <a:ext cx="4838632" cy="276999"/>
          </a:xfrm>
          <a:prstGeom prst="rect">
            <a:avLst/>
          </a:prstGeom>
          <a:noFill/>
        </p:spPr>
        <p:txBody>
          <a:bodyPr wrap="none" rtlCol="0">
            <a:spAutoFit/>
          </a:bodyPr>
          <a:lstStyle/>
          <a:p>
            <a:r>
              <a:rPr lang="en-US" sz="1200" dirty="0" smtClean="0"/>
              <a:t>http://gomyugomyu.deviantart.com/art/From-Cradle-to-Grave-176209118</a:t>
            </a:r>
            <a:endParaRPr lang="en-US" sz="1200" dirty="0"/>
          </a:p>
        </p:txBody>
      </p:sp>
      <p:sp>
        <p:nvSpPr>
          <p:cNvPr id="11" name="Title 10"/>
          <p:cNvSpPr>
            <a:spLocks noGrp="1"/>
          </p:cNvSpPr>
          <p:nvPr>
            <p:ph type="title"/>
          </p:nvPr>
        </p:nvSpPr>
        <p:spPr>
          <a:xfrm>
            <a:off x="457200" y="-27384"/>
            <a:ext cx="8229600" cy="1143000"/>
          </a:xfrm>
        </p:spPr>
        <p:txBody>
          <a:bodyPr>
            <a:normAutofit/>
          </a:bodyPr>
          <a:lstStyle/>
          <a:p>
            <a:r>
              <a:rPr lang="en-US" sz="3600" u="sng" dirty="0" smtClean="0">
                <a:latin typeface="Arial" pitchFamily="34" charset="0"/>
                <a:cs typeface="Arial" pitchFamily="34" charset="0"/>
              </a:rPr>
              <a:t>Female Life Course</a:t>
            </a:r>
            <a:endParaRPr lang="en-US" sz="3600" u="sng" dirty="0">
              <a:latin typeface="Arial" pitchFamily="34" charset="0"/>
              <a:cs typeface="Arial" pitchFamily="34" charset="0"/>
            </a:endParaRPr>
          </a:p>
        </p:txBody>
      </p:sp>
      <p:sp>
        <p:nvSpPr>
          <p:cNvPr id="13" name="TextBox 12"/>
          <p:cNvSpPr txBox="1"/>
          <p:nvPr/>
        </p:nvSpPr>
        <p:spPr>
          <a:xfrm>
            <a:off x="1905877" y="980728"/>
            <a:ext cx="2090059" cy="646331"/>
          </a:xfrm>
          <a:prstGeom prst="rect">
            <a:avLst/>
          </a:prstGeom>
          <a:noFill/>
        </p:spPr>
        <p:txBody>
          <a:bodyPr wrap="none" rtlCol="0">
            <a:spAutoFit/>
          </a:bodyPr>
          <a:lstStyle/>
          <a:p>
            <a:r>
              <a:rPr lang="en-US" dirty="0" smtClean="0"/>
              <a:t>Menarche: 14 years </a:t>
            </a:r>
          </a:p>
          <a:p>
            <a:r>
              <a:rPr lang="en-US" dirty="0" smtClean="0"/>
              <a:t>(12-16)</a:t>
            </a:r>
            <a:endParaRPr lang="en-US" dirty="0"/>
          </a:p>
        </p:txBody>
      </p:sp>
      <p:sp>
        <p:nvSpPr>
          <p:cNvPr id="14" name="TextBox 13"/>
          <p:cNvSpPr txBox="1"/>
          <p:nvPr/>
        </p:nvSpPr>
        <p:spPr>
          <a:xfrm>
            <a:off x="6710729" y="980728"/>
            <a:ext cx="2253759" cy="646331"/>
          </a:xfrm>
          <a:prstGeom prst="rect">
            <a:avLst/>
          </a:prstGeom>
          <a:noFill/>
        </p:spPr>
        <p:txBody>
          <a:bodyPr wrap="none" rtlCol="0">
            <a:spAutoFit/>
          </a:bodyPr>
          <a:lstStyle/>
          <a:p>
            <a:r>
              <a:rPr lang="en-US" dirty="0" smtClean="0"/>
              <a:t>Menopause: 47 years</a:t>
            </a:r>
          </a:p>
          <a:p>
            <a:r>
              <a:rPr lang="en-US" dirty="0" smtClean="0"/>
              <a:t>(40-48)</a:t>
            </a:r>
            <a:endParaRPr lang="en-US" dirty="0"/>
          </a:p>
        </p:txBody>
      </p:sp>
      <p:cxnSp>
        <p:nvCxnSpPr>
          <p:cNvPr id="16" name="Straight Arrow Connector 15"/>
          <p:cNvCxnSpPr/>
          <p:nvPr/>
        </p:nvCxnSpPr>
        <p:spPr>
          <a:xfrm>
            <a:off x="2123728" y="4509120"/>
            <a:ext cx="4896544" cy="0"/>
          </a:xfrm>
          <a:prstGeom prst="straightConnector1">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4581128"/>
            <a:ext cx="3893823" cy="1508105"/>
          </a:xfrm>
          <a:prstGeom prst="rect">
            <a:avLst/>
          </a:prstGeom>
          <a:noFill/>
        </p:spPr>
        <p:txBody>
          <a:bodyPr wrap="none" rtlCol="0">
            <a:spAutoFit/>
          </a:bodyPr>
          <a:lstStyle/>
          <a:p>
            <a:pPr algn="ctr"/>
            <a:r>
              <a:rPr lang="en-US" sz="3200" dirty="0" smtClean="0"/>
              <a:t>~33 years</a:t>
            </a:r>
          </a:p>
          <a:p>
            <a:r>
              <a:rPr lang="en-US" sz="2000" dirty="0" smtClean="0"/>
              <a:t>1716 days for defecation/urination</a:t>
            </a:r>
          </a:p>
          <a:p>
            <a:r>
              <a:rPr lang="en-US" sz="2000" dirty="0" smtClean="0"/>
              <a:t>370 menstrual cycles</a:t>
            </a:r>
          </a:p>
          <a:p>
            <a:r>
              <a:rPr lang="en-US" sz="2000" dirty="0" smtClean="0"/>
              <a:t>2.7 births (1 wealthiest – 8 poorest)</a:t>
            </a:r>
          </a:p>
        </p:txBody>
      </p:sp>
      <p:sp>
        <p:nvSpPr>
          <p:cNvPr id="18" name="Rectangle 17"/>
          <p:cNvSpPr/>
          <p:nvPr/>
        </p:nvSpPr>
        <p:spPr>
          <a:xfrm>
            <a:off x="1907704" y="1556792"/>
            <a:ext cx="5040560" cy="2808312"/>
          </a:xfrm>
          <a:prstGeom prst="rect">
            <a:avLst/>
          </a:prstGeom>
          <a:solidFill>
            <a:schemeClr val="accent2">
              <a:lumMod val="60000"/>
              <a:lumOff val="40000"/>
              <a:alpha val="3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475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1143000"/>
          </a:xfrm>
        </p:spPr>
        <p:txBody>
          <a:bodyPr>
            <a:normAutofit/>
          </a:bodyPr>
          <a:lstStyle/>
          <a:p>
            <a:r>
              <a:rPr lang="en-US" sz="4000" dirty="0" smtClean="0">
                <a:latin typeface="Arial" pitchFamily="34" charset="0"/>
                <a:cs typeface="Arial" pitchFamily="34" charset="0"/>
              </a:rPr>
              <a:t>Interconnected study design</a:t>
            </a:r>
            <a:endParaRPr lang="en-US" sz="4000" dirty="0">
              <a:latin typeface="Arial" pitchFamily="34" charset="0"/>
              <a:cs typeface="Arial" pitchFamily="34" charset="0"/>
            </a:endParaRPr>
          </a:p>
        </p:txBody>
      </p:sp>
      <p:graphicFrame>
        <p:nvGraphicFramePr>
          <p:cNvPr id="10" name="Chart 9"/>
          <p:cNvGraphicFramePr/>
          <p:nvPr>
            <p:extLst>
              <p:ext uri="{D42A27DB-BD31-4B8C-83A1-F6EECF244321}">
                <p14:modId xmlns:p14="http://schemas.microsoft.com/office/powerpoint/2010/main" val="3051745457"/>
              </p:ext>
            </p:extLst>
          </p:nvPr>
        </p:nvGraphicFramePr>
        <p:xfrm>
          <a:off x="1871192" y="908720"/>
          <a:ext cx="7164288" cy="4176464"/>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9"/>
          <p:cNvGrpSpPr/>
          <p:nvPr/>
        </p:nvGrpSpPr>
        <p:grpSpPr>
          <a:xfrm>
            <a:off x="72008" y="1628800"/>
            <a:ext cx="4860032" cy="2880320"/>
            <a:chOff x="0" y="1844824"/>
            <a:chExt cx="4860032" cy="2880320"/>
          </a:xfrm>
        </p:grpSpPr>
        <p:sp>
          <p:nvSpPr>
            <p:cNvPr id="11" name="Rounded Rectangle 10"/>
            <p:cNvSpPr/>
            <p:nvPr/>
          </p:nvSpPr>
          <p:spPr>
            <a:xfrm>
              <a:off x="3203848" y="2996952"/>
              <a:ext cx="1656184"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POPULATION SURVEY</a:t>
              </a:r>
              <a:endParaRPr lang="en-US" dirty="0">
                <a:solidFill>
                  <a:schemeClr val="tx1"/>
                </a:solidFill>
              </a:endParaRPr>
            </a:p>
          </p:txBody>
        </p:sp>
        <p:cxnSp>
          <p:nvCxnSpPr>
            <p:cNvPr id="13" name="Straight Connector 12"/>
            <p:cNvCxnSpPr/>
            <p:nvPr/>
          </p:nvCxnSpPr>
          <p:spPr>
            <a:xfrm>
              <a:off x="1835696" y="1844824"/>
              <a:ext cx="1440160" cy="11521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763688" y="3933056"/>
              <a:ext cx="1440160" cy="7920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844824"/>
              <a:ext cx="2735877" cy="2862322"/>
            </a:xfrm>
            <a:prstGeom prst="rect">
              <a:avLst/>
            </a:prstGeom>
            <a:noFill/>
          </p:spPr>
          <p:txBody>
            <a:bodyPr wrap="none" rtlCol="0">
              <a:spAutoFit/>
            </a:bodyPr>
            <a:lstStyle/>
            <a:p>
              <a:r>
                <a:rPr lang="en-US" u="sng" dirty="0" smtClean="0"/>
                <a:t>CROSS-SECTIONAL</a:t>
              </a:r>
            </a:p>
            <a:p>
              <a:r>
                <a:rPr lang="en-US" u="sng" dirty="0" smtClean="0"/>
                <a:t>STATISTICS (4000 HH):</a:t>
              </a:r>
            </a:p>
            <a:p>
              <a:pPr marL="285750" indent="-285750">
                <a:buFont typeface="Arial" panose="020B0604020202020204" pitchFamily="34" charset="0"/>
                <a:buChar char="•"/>
              </a:pPr>
              <a:r>
                <a:rPr lang="en-US" dirty="0" smtClean="0"/>
                <a:t>Life course stage</a:t>
              </a:r>
            </a:p>
            <a:p>
              <a:pPr marL="285750" indent="-285750">
                <a:buFont typeface="Arial" panose="020B0604020202020204" pitchFamily="34" charset="0"/>
                <a:buChar char="•"/>
              </a:pPr>
              <a:r>
                <a:rPr lang="en-US" dirty="0" smtClean="0"/>
                <a:t>Socio Economic Status</a:t>
              </a:r>
            </a:p>
            <a:p>
              <a:pPr marL="285750" indent="-285750">
                <a:buFont typeface="Arial" panose="020B0604020202020204" pitchFamily="34" charset="0"/>
                <a:buChar char="•"/>
              </a:pPr>
              <a:r>
                <a:rPr lang="en-US" dirty="0" smtClean="0"/>
                <a:t>WASH access and use</a:t>
              </a:r>
            </a:p>
            <a:p>
              <a:pPr marL="285750" indent="-285750">
                <a:buFont typeface="Arial" panose="020B0604020202020204" pitchFamily="34" charset="0"/>
                <a:buChar char="•"/>
              </a:pPr>
              <a:r>
                <a:rPr lang="en-US" dirty="0" smtClean="0"/>
                <a:t>MHM practices</a:t>
              </a:r>
            </a:p>
            <a:p>
              <a:pPr marL="285750" indent="-285750">
                <a:buFont typeface="Arial" panose="020B0604020202020204" pitchFamily="34" charset="0"/>
                <a:buChar char="•"/>
              </a:pPr>
              <a:r>
                <a:rPr lang="en-US" dirty="0" smtClean="0"/>
                <a:t>Stress responses</a:t>
              </a:r>
            </a:p>
            <a:p>
              <a:pPr marL="285750" indent="-285750">
                <a:buFont typeface="Arial" panose="020B0604020202020204" pitchFamily="34" charset="0"/>
                <a:buChar char="•"/>
              </a:pPr>
              <a:r>
                <a:rPr lang="en-US" dirty="0" smtClean="0"/>
                <a:t>2 week reported UTI/BV</a:t>
              </a:r>
            </a:p>
            <a:p>
              <a:pPr marL="285750" indent="-285750"/>
              <a:r>
                <a:rPr lang="en-US" dirty="0" smtClean="0"/>
                <a:t>	Symptomology</a:t>
              </a:r>
            </a:p>
            <a:p>
              <a:pPr marL="285750" indent="-285750">
                <a:buFont typeface="Arial" panose="020B0604020202020204" pitchFamily="34" charset="0"/>
                <a:buChar char="•"/>
              </a:pPr>
              <a:r>
                <a:rPr lang="en-US" dirty="0" smtClean="0"/>
                <a:t>HUAS for UTI/BV</a:t>
              </a:r>
              <a:endParaRPr lang="en-US" dirty="0"/>
            </a:p>
          </p:txBody>
        </p:sp>
        <p:cxnSp>
          <p:nvCxnSpPr>
            <p:cNvPr id="18" name="Straight Connector 17"/>
            <p:cNvCxnSpPr/>
            <p:nvPr/>
          </p:nvCxnSpPr>
          <p:spPr>
            <a:xfrm>
              <a:off x="0" y="4725144"/>
              <a:ext cx="1763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96" y="1844824"/>
              <a:ext cx="1763688"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1026" name="Picture 2" descr="C:\Users\deschainee\AppData\Local\Microsoft\Windows\Temporary Internet Files\Content.Outlook\4LBPLICB\Share_Logo_MAIN_STRAP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383" y="6025043"/>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963" y="5949280"/>
            <a:ext cx="792088" cy="792088"/>
          </a:xfrm>
          <a:prstGeom prst="rect">
            <a:avLst/>
          </a:prstGeom>
        </p:spPr>
      </p:pic>
      <p:grpSp>
        <p:nvGrpSpPr>
          <p:cNvPr id="42" name="Group 41"/>
          <p:cNvGrpSpPr/>
          <p:nvPr/>
        </p:nvGrpSpPr>
        <p:grpSpPr>
          <a:xfrm>
            <a:off x="251520" y="4077072"/>
            <a:ext cx="7704856" cy="2352220"/>
            <a:chOff x="179512" y="4285588"/>
            <a:chExt cx="7704856" cy="2352220"/>
          </a:xfrm>
        </p:grpSpPr>
        <p:sp>
          <p:nvSpPr>
            <p:cNvPr id="23" name="Rectangle 22"/>
            <p:cNvSpPr/>
            <p:nvPr/>
          </p:nvSpPr>
          <p:spPr>
            <a:xfrm>
              <a:off x="395536" y="5293700"/>
              <a:ext cx="1440160"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Adolescence:</a:t>
              </a:r>
            </a:p>
            <a:p>
              <a:pPr algn="ctr"/>
              <a:r>
                <a:rPr lang="en-US" b="1" dirty="0" smtClean="0"/>
                <a:t>13 – 18 yrs</a:t>
              </a:r>
            </a:p>
            <a:p>
              <a:pPr algn="ctr"/>
              <a:r>
                <a:rPr lang="en-US" b="1" dirty="0" smtClean="0"/>
                <a:t>Not married</a:t>
              </a:r>
              <a:endParaRPr lang="en-US" b="1" dirty="0"/>
            </a:p>
          </p:txBody>
        </p:sp>
        <p:sp>
          <p:nvSpPr>
            <p:cNvPr id="27" name="Rectangle 26"/>
            <p:cNvSpPr/>
            <p:nvPr/>
          </p:nvSpPr>
          <p:spPr>
            <a:xfrm>
              <a:off x="2051720" y="5293700"/>
              <a:ext cx="187220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Newly married:</a:t>
              </a:r>
            </a:p>
            <a:p>
              <a:pPr algn="ctr"/>
              <a:r>
                <a:rPr lang="en-US" b="1" dirty="0" smtClean="0"/>
                <a:t>Within one year,</a:t>
              </a:r>
            </a:p>
            <a:p>
              <a:pPr algn="ctr"/>
              <a:r>
                <a:rPr lang="en-US" b="1" dirty="0" smtClean="0"/>
                <a:t>Lives with in-laws</a:t>
              </a:r>
              <a:endParaRPr lang="en-US" b="1" dirty="0"/>
            </a:p>
          </p:txBody>
        </p:sp>
        <p:sp>
          <p:nvSpPr>
            <p:cNvPr id="28" name="Rectangle 27"/>
            <p:cNvSpPr/>
            <p:nvPr/>
          </p:nvSpPr>
          <p:spPr>
            <a:xfrm>
              <a:off x="6156176" y="5293700"/>
              <a:ext cx="1728192" cy="5760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Pregnant</a:t>
              </a:r>
              <a:endParaRPr lang="en-US" b="1" dirty="0"/>
            </a:p>
          </p:txBody>
        </p:sp>
        <p:sp>
          <p:nvSpPr>
            <p:cNvPr id="29" name="Rectangle 28"/>
            <p:cNvSpPr/>
            <p:nvPr/>
          </p:nvSpPr>
          <p:spPr>
            <a:xfrm>
              <a:off x="4067944" y="5293700"/>
              <a:ext cx="1728192"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Married or previously married</a:t>
              </a:r>
              <a:endParaRPr lang="en-US" b="1" dirty="0"/>
            </a:p>
          </p:txBody>
        </p:sp>
        <p:sp>
          <p:nvSpPr>
            <p:cNvPr id="30" name="Rounded Rectangle 29"/>
            <p:cNvSpPr/>
            <p:nvPr/>
          </p:nvSpPr>
          <p:spPr>
            <a:xfrm>
              <a:off x="179512" y="5053632"/>
              <a:ext cx="5832648" cy="158417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23728" y="6220512"/>
              <a:ext cx="1706878" cy="369332"/>
            </a:xfrm>
            <a:prstGeom prst="rect">
              <a:avLst/>
            </a:prstGeom>
            <a:noFill/>
          </p:spPr>
          <p:txBody>
            <a:bodyPr wrap="none" rtlCol="0">
              <a:spAutoFit/>
            </a:bodyPr>
            <a:lstStyle/>
            <a:p>
              <a:r>
                <a:rPr lang="en-US" dirty="0" smtClean="0"/>
                <a:t>MENSTRUATING</a:t>
              </a:r>
              <a:endParaRPr lang="en-US" dirty="0"/>
            </a:p>
          </p:txBody>
        </p:sp>
        <p:cxnSp>
          <p:nvCxnSpPr>
            <p:cNvPr id="33" name="Straight Connector 32"/>
            <p:cNvCxnSpPr/>
            <p:nvPr/>
          </p:nvCxnSpPr>
          <p:spPr>
            <a:xfrm flipV="1">
              <a:off x="1475656" y="4285588"/>
              <a:ext cx="1368152" cy="7920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64088" y="4285588"/>
              <a:ext cx="1224136" cy="7920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p:txBody>
          <a:bodyPr>
            <a:noAutofit/>
          </a:bodyPr>
          <a:lstStyle/>
          <a:p>
            <a:r>
              <a:rPr lang="en-US" sz="3600" dirty="0" smtClean="0">
                <a:latin typeface="Arial" pitchFamily="34" charset="0"/>
                <a:cs typeface="Arial" pitchFamily="34" charset="0"/>
              </a:rPr>
              <a:t>Sub-Study I: Sanitation-related Psychosocial Stress (SRPS)</a:t>
            </a:r>
            <a:endParaRPr lang="en-US" sz="3600" dirty="0">
              <a:latin typeface="Arial" pitchFamily="34" charset="0"/>
              <a:cs typeface="Arial" pitchFamily="34" charset="0"/>
            </a:endParaRPr>
          </a:p>
        </p:txBody>
      </p:sp>
      <p:sp>
        <p:nvSpPr>
          <p:cNvPr id="2" name="Content Placeholder 1"/>
          <p:cNvSpPr>
            <a:spLocks noGrp="1"/>
          </p:cNvSpPr>
          <p:nvPr>
            <p:ph idx="1"/>
          </p:nvPr>
        </p:nvSpPr>
        <p:spPr/>
        <p:txBody>
          <a:bodyPr>
            <a:normAutofit fontScale="70000" lnSpcReduction="20000"/>
          </a:bodyPr>
          <a:lstStyle/>
          <a:p>
            <a:r>
              <a:rPr lang="en-US" dirty="0" smtClean="0">
                <a:latin typeface="Arial" pitchFamily="34" charset="0"/>
                <a:cs typeface="Arial" pitchFamily="34" charset="0"/>
              </a:rPr>
              <a:t>SRPS and its associated health risks and social/behavioral adaptations not fully understood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Broader literature on water, sanitation, and hygiene (WASH) suggest that there is a strong link between WASH access and mental health outcomes</a:t>
            </a:r>
          </a:p>
          <a:p>
            <a:endParaRPr lang="en-US" dirty="0">
              <a:latin typeface="Arial" pitchFamily="34" charset="0"/>
              <a:cs typeface="Arial" pitchFamily="34" charset="0"/>
            </a:endParaRPr>
          </a:p>
          <a:p>
            <a:r>
              <a:rPr lang="en-US" dirty="0" smtClean="0">
                <a:latin typeface="Arial" pitchFamily="34" charset="0"/>
                <a:cs typeface="Arial" pitchFamily="34" charset="0"/>
              </a:rPr>
              <a:t>Dynamic in nature</a:t>
            </a:r>
          </a:p>
          <a:p>
            <a:pPr marL="457200" lvl="1" indent="0">
              <a:buNone/>
            </a:pPr>
            <a:r>
              <a:rPr lang="en-US" dirty="0" smtClean="0">
                <a:latin typeface="Arial" pitchFamily="34" charset="0"/>
                <a:cs typeface="Arial" pitchFamily="34" charset="0"/>
              </a:rPr>
              <a:t>Temporal:  	daily stresses, periodic stresses (menstruation, 			pregnancy), long-term (incontinence) </a:t>
            </a:r>
          </a:p>
          <a:p>
            <a:pPr marL="457200" lvl="1" indent="0">
              <a:buNone/>
            </a:pPr>
            <a:endParaRPr lang="en-US" dirty="0" smtClean="0">
              <a:latin typeface="Arial" pitchFamily="34" charset="0"/>
              <a:cs typeface="Arial" pitchFamily="34" charset="0"/>
            </a:endParaRPr>
          </a:p>
          <a:p>
            <a:pPr marL="457200" lvl="1" indent="0">
              <a:buNone/>
            </a:pPr>
            <a:r>
              <a:rPr lang="en-US" dirty="0" smtClean="0">
                <a:latin typeface="Arial" pitchFamily="34" charset="0"/>
                <a:cs typeface="Arial" pitchFamily="34" charset="0"/>
              </a:rPr>
              <a:t>Life course: onset of menses, marriage and relocation into in-law’s 		home, pregnancy, child-rearing</a:t>
            </a:r>
          </a:p>
          <a:p>
            <a:endParaRPr lang="en-US"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p:txBody>
          <a:bodyPr>
            <a:normAutofit/>
          </a:bodyPr>
          <a:lstStyle/>
          <a:p>
            <a:r>
              <a:rPr lang="en-US" sz="3600" dirty="0" smtClean="0">
                <a:latin typeface="Arial" pitchFamily="34" charset="0"/>
                <a:cs typeface="Arial" pitchFamily="34" charset="0"/>
              </a:rPr>
              <a:t>PSYCHOSOCIAL STRESS </a:t>
            </a:r>
            <a:endParaRPr lang="en-US" sz="3600" dirty="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05923530"/>
              </p:ext>
            </p:extLst>
          </p:nvPr>
        </p:nvGraphicFramePr>
        <p:xfrm>
          <a:off x="395536" y="141277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itle 3"/>
          <p:cNvSpPr>
            <a:spLocks noGrp="1"/>
          </p:cNvSpPr>
          <p:nvPr>
            <p:ph type="title"/>
          </p:nvPr>
        </p:nvSpPr>
        <p:spPr/>
        <p:txBody>
          <a:bodyPr>
            <a:normAutofit/>
          </a:bodyPr>
          <a:lstStyle/>
          <a:p>
            <a:r>
              <a:rPr lang="en-US" sz="3600" dirty="0" smtClean="0">
                <a:latin typeface="Arial" pitchFamily="34" charset="0"/>
                <a:cs typeface="Arial" pitchFamily="34" charset="0"/>
              </a:rPr>
              <a:t>PSYCHOSOCIAL STRESS </a:t>
            </a:r>
            <a:endParaRPr lang="en-US" sz="3600" dirty="0">
              <a:latin typeface="Arial" pitchFamily="34" charset="0"/>
              <a:cs typeface="Arial" pitchFamily="34" charset="0"/>
            </a:endParaRPr>
          </a:p>
        </p:txBody>
      </p:sp>
      <p:sp>
        <p:nvSpPr>
          <p:cNvPr id="2" name="Content Placeholder 1"/>
          <p:cNvSpPr>
            <a:spLocks noGrp="1"/>
          </p:cNvSpPr>
          <p:nvPr>
            <p:ph idx="1"/>
          </p:nvPr>
        </p:nvSpPr>
        <p:spPr>
          <a:xfrm>
            <a:off x="457200" y="1600201"/>
            <a:ext cx="8229600" cy="2116831"/>
          </a:xfrm>
        </p:spPr>
        <p:txBody>
          <a:bodyPr>
            <a:normAutofit fontScale="92500"/>
          </a:bodyPr>
          <a:lstStyle/>
          <a:p>
            <a:r>
              <a:rPr lang="en-US" sz="3000" dirty="0" smtClean="0">
                <a:latin typeface="Arial" pitchFamily="34" charset="0"/>
                <a:cs typeface="Arial" pitchFamily="34" charset="0"/>
              </a:rPr>
              <a:t>Exploratory, mixed-methods design in which unstructured qualitative research leads to instrument development for SRPS</a:t>
            </a:r>
          </a:p>
          <a:p>
            <a:r>
              <a:rPr lang="en-US" sz="3000" dirty="0" smtClean="0">
                <a:latin typeface="Arial" pitchFamily="34" charset="0"/>
                <a:cs typeface="Arial" pitchFamily="34" charset="0"/>
              </a:rPr>
              <a:t>Stratified by life-stage and geographic location</a:t>
            </a:r>
          </a:p>
          <a:p>
            <a:endParaRPr lang="en-US" dirty="0"/>
          </a:p>
        </p:txBody>
      </p:sp>
      <p:pic>
        <p:nvPicPr>
          <p:cNvPr id="1025" name="Picture 1" descr="Screen Shot 2013-03-29 at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072"/>
          <a:stretch/>
        </p:blipFill>
        <p:spPr bwMode="auto">
          <a:xfrm>
            <a:off x="611560" y="3933056"/>
            <a:ext cx="7925112" cy="187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18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schainee\AppData\Local\Microsoft\Windows\Temporary Internet Files\Content.Outlook\4LBPLICB\Share_Logo_MAIN_STRAP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383" y="6032551"/>
            <a:ext cx="2051720" cy="640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63" y="5956788"/>
            <a:ext cx="792088" cy="792088"/>
          </a:xfrm>
          <a:prstGeom prst="rect">
            <a:avLst/>
          </a:prstGeom>
        </p:spPr>
      </p:pic>
      <p:sp>
        <p:nvSpPr>
          <p:cNvPr id="4" name="TextBox 3"/>
          <p:cNvSpPr txBox="1"/>
          <p:nvPr/>
        </p:nvSpPr>
        <p:spPr>
          <a:xfrm>
            <a:off x="35496" y="-27384"/>
            <a:ext cx="9108504" cy="7017306"/>
          </a:xfrm>
          <a:prstGeom prst="rect">
            <a:avLst/>
          </a:prstGeom>
          <a:noFill/>
        </p:spPr>
        <p:txBody>
          <a:bodyPr wrap="square" rtlCol="0">
            <a:spAutoFit/>
          </a:bodyPr>
          <a:lstStyle/>
          <a:p>
            <a:pPr algn="ctr"/>
            <a:r>
              <a:rPr lang="en-GB" sz="3600" dirty="0" smtClean="0">
                <a:latin typeface="Arial" pitchFamily="34" charset="0"/>
                <a:cs typeface="Arial" pitchFamily="34" charset="0"/>
              </a:rPr>
              <a:t>Sub-Study II: </a:t>
            </a:r>
          </a:p>
          <a:p>
            <a:pPr algn="ctr"/>
            <a:r>
              <a:rPr lang="en-GB" sz="3600" dirty="0" smtClean="0">
                <a:latin typeface="Arial" pitchFamily="34" charset="0"/>
                <a:cs typeface="Arial" pitchFamily="34" charset="0"/>
              </a:rPr>
              <a:t>MHM association with health outcomes</a:t>
            </a:r>
          </a:p>
          <a:p>
            <a:endParaRPr lang="en-GB" b="1" dirty="0" smtClean="0">
              <a:latin typeface="Arial" pitchFamily="34" charset="0"/>
              <a:cs typeface="Arial" pitchFamily="34" charset="0"/>
            </a:endParaRPr>
          </a:p>
          <a:p>
            <a:r>
              <a:rPr lang="en-GB" sz="2800" b="1" dirty="0" smtClean="0">
                <a:latin typeface="Arial" pitchFamily="34" charset="0"/>
                <a:cs typeface="Arial" pitchFamily="34" charset="0"/>
              </a:rPr>
              <a:t>Background:</a:t>
            </a:r>
          </a:p>
          <a:p>
            <a:endParaRPr lang="en-GB" dirty="0" smtClean="0">
              <a:latin typeface="Arial" pitchFamily="34" charset="0"/>
              <a:cs typeface="Arial" pitchFamily="34" charset="0"/>
            </a:endParaRPr>
          </a:p>
          <a:p>
            <a:r>
              <a:rPr lang="en-GB" sz="2000" dirty="0" smtClean="0">
                <a:latin typeface="Arial" pitchFamily="34" charset="0"/>
                <a:cs typeface="Arial" pitchFamily="34" charset="0"/>
              </a:rPr>
              <a:t>Systematic Review (</a:t>
            </a:r>
            <a:r>
              <a:rPr lang="en-GB" sz="2000" dirty="0" err="1" smtClean="0">
                <a:latin typeface="Arial" pitchFamily="34" charset="0"/>
                <a:cs typeface="Arial" pitchFamily="34" charset="0"/>
              </a:rPr>
              <a:t>Sumpter</a:t>
            </a:r>
            <a:r>
              <a:rPr lang="en-GB" sz="2000" dirty="0" smtClean="0">
                <a:latin typeface="Arial" pitchFamily="34" charset="0"/>
                <a:cs typeface="Arial" pitchFamily="34" charset="0"/>
              </a:rPr>
              <a:t> and </a:t>
            </a:r>
            <a:r>
              <a:rPr lang="en-GB" sz="2000" dirty="0" err="1" smtClean="0">
                <a:latin typeface="Arial" pitchFamily="34" charset="0"/>
                <a:cs typeface="Arial" pitchFamily="34" charset="0"/>
              </a:rPr>
              <a:t>Torondel</a:t>
            </a:r>
            <a:r>
              <a:rPr lang="en-GB" sz="2000" dirty="0" smtClean="0">
                <a:latin typeface="Arial" pitchFamily="34" charset="0"/>
                <a:cs typeface="Arial" pitchFamily="34" charset="0"/>
              </a:rPr>
              <a:t> 2013):</a:t>
            </a:r>
          </a:p>
          <a:p>
            <a:r>
              <a:rPr lang="en-GB" sz="2000" dirty="0" smtClean="0">
                <a:latin typeface="Arial" pitchFamily="34" charset="0"/>
                <a:cs typeface="Arial" pitchFamily="34" charset="0"/>
              </a:rPr>
              <a:t>1.  Evidence for the impact of menstrual hygiene management (MHM) on Health outcomes was found in 13 articles. </a:t>
            </a:r>
          </a:p>
          <a:p>
            <a:r>
              <a:rPr lang="en-GB" sz="2000" dirty="0" smtClean="0">
                <a:latin typeface="Arial" pitchFamily="34" charset="0"/>
                <a:cs typeface="Arial" pitchFamily="34" charset="0"/>
              </a:rPr>
              <a:t>2. Plausible association: good MHM and reduction of RTI. </a:t>
            </a:r>
          </a:p>
          <a:p>
            <a:r>
              <a:rPr lang="en-GB" sz="2000" dirty="0" smtClean="0">
                <a:latin typeface="Arial" pitchFamily="34" charset="0"/>
                <a:cs typeface="Arial" pitchFamily="34" charset="0"/>
              </a:rPr>
              <a:t>Unclear about: </a:t>
            </a:r>
          </a:p>
          <a:p>
            <a:r>
              <a:rPr lang="en-GB" sz="2000" dirty="0" smtClean="0">
                <a:latin typeface="Arial" pitchFamily="34" charset="0"/>
                <a:cs typeface="Arial" pitchFamily="34" charset="0"/>
              </a:rPr>
              <a:t>	-Specific infections </a:t>
            </a:r>
          </a:p>
          <a:p>
            <a:r>
              <a:rPr lang="en-GB" sz="2000" dirty="0" smtClean="0">
                <a:latin typeface="Arial" pitchFamily="34" charset="0"/>
                <a:cs typeface="Arial" pitchFamily="34" charset="0"/>
              </a:rPr>
              <a:t>	-Strength of effect </a:t>
            </a:r>
          </a:p>
          <a:p>
            <a:r>
              <a:rPr lang="en-GB" sz="2000" dirty="0" smtClean="0">
                <a:latin typeface="Arial" pitchFamily="34" charset="0"/>
                <a:cs typeface="Arial" pitchFamily="34" charset="0"/>
              </a:rPr>
              <a:t>	-Route of transmission </a:t>
            </a:r>
          </a:p>
          <a:p>
            <a:r>
              <a:rPr lang="en-GB" sz="2000" dirty="0" smtClean="0">
                <a:latin typeface="Arial" pitchFamily="34" charset="0"/>
                <a:cs typeface="Arial" pitchFamily="34" charset="0"/>
              </a:rPr>
              <a:t>	- Role of water and sanitation access</a:t>
            </a:r>
          </a:p>
          <a:p>
            <a:r>
              <a:rPr lang="en-GB" sz="2000" dirty="0" smtClean="0">
                <a:latin typeface="Arial" pitchFamily="34" charset="0"/>
                <a:cs typeface="Arial" pitchFamily="34" charset="0"/>
              </a:rPr>
              <a:t>	-Definition of “good menstrual hygiene management”</a:t>
            </a:r>
          </a:p>
          <a:p>
            <a:r>
              <a:rPr lang="en-GB" sz="2000" dirty="0" smtClean="0">
                <a:latin typeface="Arial" pitchFamily="34" charset="0"/>
                <a:cs typeface="Arial" pitchFamily="34" charset="0"/>
              </a:rPr>
              <a:t>	</a:t>
            </a:r>
          </a:p>
          <a:p>
            <a:r>
              <a:rPr lang="en-GB" sz="2000" dirty="0" smtClean="0">
                <a:latin typeface="Arial" pitchFamily="34" charset="0"/>
                <a:cs typeface="Arial" pitchFamily="34" charset="0"/>
              </a:rPr>
              <a:t>Relevance in India: Between 43 and 88% of girls wash and reuse  cotton clothes. Prevalence of UTI range (25-60%) and BV (15-25%).</a:t>
            </a:r>
          </a:p>
          <a:p>
            <a:endParaRPr lang="en-GB" b="1" dirty="0" smtClean="0"/>
          </a:p>
          <a:p>
            <a:endParaRPr lang="en-GB" b="1" dirty="0" smtClean="0"/>
          </a:p>
          <a:p>
            <a:endParaRPr lang="en-GB" dirty="0"/>
          </a:p>
        </p:txBody>
      </p:sp>
    </p:spTree>
    <p:extLst>
      <p:ext uri="{BB962C8B-B14F-4D97-AF65-F5344CB8AC3E}">
        <p14:creationId xmlns:p14="http://schemas.microsoft.com/office/powerpoint/2010/main" val="28414752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anDevelopmentNetwork">
  <a:themeElements>
    <a:clrScheme name="HDN">
      <a:dk1>
        <a:srgbClr val="000000"/>
      </a:dk1>
      <a:lt1>
        <a:srgbClr val="FFFFFF"/>
      </a:lt1>
      <a:dk2>
        <a:srgbClr val="000000"/>
      </a:dk2>
      <a:lt2>
        <a:srgbClr val="FFFFFF"/>
      </a:lt2>
      <a:accent1>
        <a:srgbClr val="A82010"/>
      </a:accent1>
      <a:accent2>
        <a:srgbClr val="B8B8C0"/>
      </a:accent2>
      <a:accent3>
        <a:srgbClr val="B33826"/>
      </a:accent3>
      <a:accent4>
        <a:srgbClr val="E8842B"/>
      </a:accent4>
      <a:accent5>
        <a:srgbClr val="929292"/>
      </a:accent5>
      <a:accent6>
        <a:srgbClr val="AFAFB9"/>
      </a:accent6>
      <a:hlink>
        <a:srgbClr val="5F95D7"/>
      </a:hlink>
      <a:folHlink>
        <a:srgbClr val="CD7371"/>
      </a:folHlink>
    </a:clrScheme>
    <a:fontScheme name="WorldBank">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umanDevelopmentNetwork">
  <a:themeElements>
    <a:clrScheme name="HDN">
      <a:dk1>
        <a:srgbClr val="000000"/>
      </a:dk1>
      <a:lt1>
        <a:srgbClr val="FFFFFF"/>
      </a:lt1>
      <a:dk2>
        <a:srgbClr val="000000"/>
      </a:dk2>
      <a:lt2>
        <a:srgbClr val="FFFFFF"/>
      </a:lt2>
      <a:accent1>
        <a:srgbClr val="A82010"/>
      </a:accent1>
      <a:accent2>
        <a:srgbClr val="B8B8C0"/>
      </a:accent2>
      <a:accent3>
        <a:srgbClr val="B33826"/>
      </a:accent3>
      <a:accent4>
        <a:srgbClr val="E8842B"/>
      </a:accent4>
      <a:accent5>
        <a:srgbClr val="929292"/>
      </a:accent5>
      <a:accent6>
        <a:srgbClr val="AFAFB9"/>
      </a:accent6>
      <a:hlink>
        <a:srgbClr val="5F95D7"/>
      </a:hlink>
      <a:folHlink>
        <a:srgbClr val="CD7371"/>
      </a:folHlink>
    </a:clrScheme>
    <a:fontScheme name="WorldBank">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1172</Words>
  <Application>Microsoft Macintosh PowerPoint</Application>
  <PresentationFormat>On-screen Show (4:3)</PresentationFormat>
  <Paragraphs>217</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HumanDevelopmentNetwork</vt:lpstr>
      <vt:lpstr>1_HumanDevelopmentNetwork</vt:lpstr>
      <vt:lpstr>Life course approach for exploring the impact of sanitation access and menstrual hygiene management on psychosocial stress, behavior, and health among girls and women in Odisha (Orissa), India</vt:lpstr>
      <vt:lpstr>Gender, Sanitation, and Health in Odisha</vt:lpstr>
      <vt:lpstr>Conceptual Model of Sanitation Access on Behavior and Health in girls and women</vt:lpstr>
      <vt:lpstr>Female Life Course</vt:lpstr>
      <vt:lpstr>Interconnected study design</vt:lpstr>
      <vt:lpstr>Sub-Study I: Sanitation-related Psychosocial Stress (SRPS)</vt:lpstr>
      <vt:lpstr>PSYCHOSOCIAL STRESS </vt:lpstr>
      <vt:lpstr>PSYCHOSOCIAL STRESS </vt:lpstr>
      <vt:lpstr>PowerPoint Presentation</vt:lpstr>
      <vt:lpstr>PowerPoint Presentation</vt:lpstr>
      <vt:lpstr>PowerPoint Presentation</vt:lpstr>
      <vt:lpstr>Sub-Study III: WASH Access, Use, and Preterm Birth</vt:lpstr>
      <vt:lpstr>Time Frame of Follow-ups</vt:lpstr>
      <vt:lpstr>Human Resources Engaged in the Study</vt:lpstr>
      <vt:lpstr>Future Road Map</vt:lpstr>
      <vt:lpstr>Addressing knowledge gaps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Deschaine</dc:creator>
  <cp:lastModifiedBy>Joanna Esteves Mills</cp:lastModifiedBy>
  <cp:revision>93</cp:revision>
  <dcterms:created xsi:type="dcterms:W3CDTF">2013-11-25T10:48:32Z</dcterms:created>
  <dcterms:modified xsi:type="dcterms:W3CDTF">2013-12-06T10:09:21Z</dcterms:modified>
</cp:coreProperties>
</file>