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6" r:id="rId3"/>
    <p:sldId id="264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464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0FBA0-5708-4EB6-B52F-A021DE430CC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0DF80-0444-45B6-8DF3-2F89B6AE84A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0DF80-0444-45B6-8DF3-2F89B6AE84A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7770C-11C4-44E2-B157-AD479DE66D7B}" type="datetimeFigureOut">
              <a:rPr lang="en-GB" smtClean="0"/>
              <a:pPr/>
              <a:t>14/11/2013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4CF2E-BED6-4664-83D7-40D4D33CD65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0.jpeg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13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4.jpeg"/><Relationship Id="rId10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83160" y="332656"/>
            <a:ext cx="756084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Undoing Inequity: water, sanitation and hygiene programmes that deliver for all in Uganda and Zambia</a:t>
            </a:r>
          </a:p>
          <a:p>
            <a:endParaRPr lang="en-GB" sz="3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000" dirty="0" smtClean="0">
                <a:solidFill>
                  <a:schemeClr val="accent6"/>
                </a:solidFill>
              </a:rPr>
              <a:t/>
            </a:r>
            <a:br>
              <a:rPr lang="en-GB" sz="3000" dirty="0" smtClean="0">
                <a:solidFill>
                  <a:schemeClr val="accent6"/>
                </a:solidFill>
              </a:rPr>
            </a:br>
            <a:endParaRPr lang="en-GB" sz="3000" dirty="0" smtClean="0">
              <a:solidFill>
                <a:schemeClr val="accent6"/>
              </a:solidFill>
            </a:endParaRPr>
          </a:p>
          <a:p>
            <a:endParaRPr lang="en-GB" sz="3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3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000" dirty="0" smtClean="0"/>
              <a:t> </a:t>
            </a:r>
            <a:endParaRPr lang="en-GB" sz="3000" dirty="0"/>
          </a:p>
        </p:txBody>
      </p:sp>
      <p:pic>
        <p:nvPicPr>
          <p:cNvPr id="9" name="Picture 8" descr="lshtm_logo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093296"/>
            <a:ext cx="1152128" cy="549723"/>
          </a:xfrm>
          <a:prstGeom prst="rect">
            <a:avLst/>
          </a:prstGeom>
        </p:spPr>
      </p:pic>
      <p:pic>
        <p:nvPicPr>
          <p:cNvPr id="10" name="Picture 9" descr="icddrb logo - jp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237312"/>
            <a:ext cx="1080120" cy="331626"/>
          </a:xfrm>
          <a:prstGeom prst="rect">
            <a:avLst/>
          </a:prstGeom>
        </p:spPr>
      </p:pic>
      <p:pic>
        <p:nvPicPr>
          <p:cNvPr id="11" name="Picture 10" descr="IIED_standard_logo(black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6237312"/>
            <a:ext cx="674303" cy="432048"/>
          </a:xfrm>
          <a:prstGeom prst="rect">
            <a:avLst/>
          </a:prstGeom>
        </p:spPr>
      </p:pic>
      <p:pic>
        <p:nvPicPr>
          <p:cNvPr id="12" name="Picture 11" descr="S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6165304"/>
            <a:ext cx="1128484" cy="504056"/>
          </a:xfrm>
          <a:prstGeom prst="rect">
            <a:avLst/>
          </a:prstGeom>
        </p:spPr>
      </p:pic>
      <p:pic>
        <p:nvPicPr>
          <p:cNvPr id="13" name="Picture 12" descr="WATERAID_COL_LOGO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6309320"/>
            <a:ext cx="1152128" cy="236580"/>
          </a:xfrm>
          <a:prstGeom prst="rect">
            <a:avLst/>
          </a:prstGeom>
        </p:spPr>
      </p:pic>
      <p:pic>
        <p:nvPicPr>
          <p:cNvPr id="15" name="Picture 14" descr="SHARElogoWithoutT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6237312"/>
            <a:ext cx="1475147" cy="373981"/>
          </a:xfrm>
          <a:prstGeom prst="rect">
            <a:avLst/>
          </a:prstGeom>
        </p:spPr>
      </p:pic>
      <p:pic>
        <p:nvPicPr>
          <p:cNvPr id="14" name="Picture 13" descr="C:\Users\kaalu\Desktop\induction docs\water aid docs\undoing inequity monze pic sept 2013\IMG_996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2060848"/>
            <a:ext cx="36004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15616" y="5013176"/>
            <a:ext cx="7668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Presenter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Jane Wilbur, Equity, Inclusion &amp; Rights Advisor,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WaterAid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sz="1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Collaborative partners: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WaterAid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WEDC and LCD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332657"/>
            <a:ext cx="69127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Project overview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000" dirty="0" smtClean="0">
                <a:solidFill>
                  <a:schemeClr val="accent6"/>
                </a:solidFill>
              </a:rPr>
              <a:t/>
            </a:r>
            <a:br>
              <a:rPr lang="en-GB" sz="3000" dirty="0" smtClean="0">
                <a:solidFill>
                  <a:schemeClr val="accent6"/>
                </a:solidFill>
              </a:rPr>
            </a:br>
            <a:endParaRPr lang="en-GB" sz="3000" dirty="0" smtClean="0">
              <a:solidFill>
                <a:schemeClr val="accent6"/>
              </a:solidFill>
            </a:endParaRPr>
          </a:p>
          <a:p>
            <a:endParaRPr lang="en-GB" sz="3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3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000" dirty="0" smtClean="0"/>
              <a:t> </a:t>
            </a:r>
            <a:endParaRPr lang="en-GB" sz="3000" dirty="0"/>
          </a:p>
        </p:txBody>
      </p:sp>
      <p:pic>
        <p:nvPicPr>
          <p:cNvPr id="9" name="Picture 8" descr="lshtm_logo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093296"/>
            <a:ext cx="1152128" cy="549723"/>
          </a:xfrm>
          <a:prstGeom prst="rect">
            <a:avLst/>
          </a:prstGeom>
        </p:spPr>
      </p:pic>
      <p:pic>
        <p:nvPicPr>
          <p:cNvPr id="10" name="Picture 9" descr="icddrb logo - jp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237312"/>
            <a:ext cx="1080120" cy="331626"/>
          </a:xfrm>
          <a:prstGeom prst="rect">
            <a:avLst/>
          </a:prstGeom>
        </p:spPr>
      </p:pic>
      <p:pic>
        <p:nvPicPr>
          <p:cNvPr id="11" name="Picture 10" descr="IIED_standard_logo(black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6237312"/>
            <a:ext cx="674303" cy="432048"/>
          </a:xfrm>
          <a:prstGeom prst="rect">
            <a:avLst/>
          </a:prstGeom>
        </p:spPr>
      </p:pic>
      <p:pic>
        <p:nvPicPr>
          <p:cNvPr id="12" name="Picture 11" descr="S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6165304"/>
            <a:ext cx="1128484" cy="504056"/>
          </a:xfrm>
          <a:prstGeom prst="rect">
            <a:avLst/>
          </a:prstGeom>
        </p:spPr>
      </p:pic>
      <p:pic>
        <p:nvPicPr>
          <p:cNvPr id="13" name="Picture 12" descr="WATERAID_COL_LOGO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6309320"/>
            <a:ext cx="1152128" cy="236580"/>
          </a:xfrm>
          <a:prstGeom prst="rect">
            <a:avLst/>
          </a:prstGeom>
        </p:spPr>
      </p:pic>
      <p:pic>
        <p:nvPicPr>
          <p:cNvPr id="15" name="Picture 14" descr="SHARElogoWithoutT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6237312"/>
            <a:ext cx="1475147" cy="3739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7584" y="1457483"/>
            <a:ext cx="8316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Research aim: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to understand the barriers that persons who are disabled, older and people living with a chronic illness face when attempting to use standard WASH facilities in Zambia and Uganda.</a:t>
            </a:r>
          </a:p>
          <a:p>
            <a:pPr>
              <a:defRPr/>
            </a:pPr>
            <a:endParaRPr lang="en-US" sz="2000" dirty="0" smtClean="0">
              <a:solidFill>
                <a:srgbClr val="3020FE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Methods: </a:t>
            </a:r>
          </a:p>
          <a:p>
            <a:pPr>
              <a:defRPr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Gathering quantitative and qualitative evidence before WASH intervention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Developing  a WASH intervention to address barriers faced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Monitoring and testing the intervention and approach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Assessing the impact and benefits for the target group</a:t>
            </a:r>
          </a:p>
          <a:p>
            <a:pPr>
              <a:buFontTx/>
              <a:buAutoNum type="arabicPeriod"/>
              <a:defRPr/>
            </a:pPr>
            <a:endParaRPr lang="en-GB" sz="2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332657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Influencing others: mainstreaming inclusive development</a:t>
            </a:r>
          </a:p>
          <a:p>
            <a:endParaRPr lang="en-GB" sz="3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endParaRPr lang="en-GB" sz="3000" dirty="0"/>
          </a:p>
        </p:txBody>
      </p:sp>
      <p:pic>
        <p:nvPicPr>
          <p:cNvPr id="9" name="Picture 8" descr="lshtm_logo_bl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6093296"/>
            <a:ext cx="1152128" cy="549723"/>
          </a:xfrm>
          <a:prstGeom prst="rect">
            <a:avLst/>
          </a:prstGeom>
        </p:spPr>
      </p:pic>
      <p:pic>
        <p:nvPicPr>
          <p:cNvPr id="10" name="Picture 9" descr="icddrb logo - jpe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6237312"/>
            <a:ext cx="1080120" cy="331626"/>
          </a:xfrm>
          <a:prstGeom prst="rect">
            <a:avLst/>
          </a:prstGeom>
        </p:spPr>
      </p:pic>
      <p:pic>
        <p:nvPicPr>
          <p:cNvPr id="11" name="Picture 10" descr="IIED_standard_logo(black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6237312"/>
            <a:ext cx="674303" cy="432048"/>
          </a:xfrm>
          <a:prstGeom prst="rect">
            <a:avLst/>
          </a:prstGeom>
        </p:spPr>
      </p:pic>
      <p:pic>
        <p:nvPicPr>
          <p:cNvPr id="12" name="Picture 11" descr="SD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6165304"/>
            <a:ext cx="1128484" cy="504056"/>
          </a:xfrm>
          <a:prstGeom prst="rect">
            <a:avLst/>
          </a:prstGeom>
        </p:spPr>
      </p:pic>
      <p:pic>
        <p:nvPicPr>
          <p:cNvPr id="13" name="Picture 12" descr="WATERAID_COL_LOGO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6309320"/>
            <a:ext cx="1152128" cy="236580"/>
          </a:xfrm>
          <a:prstGeom prst="rect">
            <a:avLst/>
          </a:prstGeom>
        </p:spPr>
      </p:pic>
      <p:pic>
        <p:nvPicPr>
          <p:cNvPr id="15" name="Picture 14" descr="SHARElogoWithoutTex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6237312"/>
            <a:ext cx="1475147" cy="373981"/>
          </a:xfrm>
          <a:prstGeom prst="rect">
            <a:avLst/>
          </a:prstGeom>
        </p:spPr>
      </p:pic>
      <p:pic>
        <p:nvPicPr>
          <p:cNvPr id="1026" name="Picture 2" descr="C:\Users\janewil\Dropbox\SHARE\HR &amp; admin\Visits\Jane's visits\Zambia\Zambia trip photos\P100056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1844824"/>
            <a:ext cx="2499742" cy="3332990"/>
          </a:xfrm>
          <a:prstGeom prst="rect">
            <a:avLst/>
          </a:prstGeom>
          <a:noFill/>
        </p:spPr>
      </p:pic>
      <p:pic>
        <p:nvPicPr>
          <p:cNvPr id="2" name="Picture 3" descr="C:\Users\janewil\Dropbox\SHARE\HR &amp; admin\Visits\Jane's visits\Zambia\Zambia trip photos\P10006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868" y="1916832"/>
            <a:ext cx="2484276" cy="3312368"/>
          </a:xfrm>
          <a:prstGeom prst="rect">
            <a:avLst/>
          </a:prstGeom>
          <a:noFill/>
        </p:spPr>
      </p:pic>
      <p:pic>
        <p:nvPicPr>
          <p:cNvPr id="1028" name="Picture 4" descr="DSC_4845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1916832"/>
            <a:ext cx="248779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84168" y="530120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Mr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Emalu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(Uganda), looking at images of support rails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552" y="5241974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Loingnios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Hachalambwela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(Zambia), 55 years old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530120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Members of the water user committee, Zambia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332657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Influencing others: DFID’s commitment on school WASH 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shtm_logo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093296"/>
            <a:ext cx="1152128" cy="549723"/>
          </a:xfrm>
          <a:prstGeom prst="rect">
            <a:avLst/>
          </a:prstGeom>
        </p:spPr>
      </p:pic>
      <p:pic>
        <p:nvPicPr>
          <p:cNvPr id="10" name="Picture 9" descr="icddrb logo - jp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237312"/>
            <a:ext cx="1080120" cy="331626"/>
          </a:xfrm>
          <a:prstGeom prst="rect">
            <a:avLst/>
          </a:prstGeom>
        </p:spPr>
      </p:pic>
      <p:pic>
        <p:nvPicPr>
          <p:cNvPr id="11" name="Picture 10" descr="IIED_standard_logo(black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6237312"/>
            <a:ext cx="674303" cy="432048"/>
          </a:xfrm>
          <a:prstGeom prst="rect">
            <a:avLst/>
          </a:prstGeom>
        </p:spPr>
      </p:pic>
      <p:pic>
        <p:nvPicPr>
          <p:cNvPr id="12" name="Picture 11" descr="S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6165304"/>
            <a:ext cx="1128484" cy="504056"/>
          </a:xfrm>
          <a:prstGeom prst="rect">
            <a:avLst/>
          </a:prstGeom>
        </p:spPr>
      </p:pic>
      <p:pic>
        <p:nvPicPr>
          <p:cNvPr id="13" name="Picture 12" descr="WATERAID_COL_LOGO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6309320"/>
            <a:ext cx="1152128" cy="236580"/>
          </a:xfrm>
          <a:prstGeom prst="rect">
            <a:avLst/>
          </a:prstGeom>
        </p:spPr>
      </p:pic>
      <p:pic>
        <p:nvPicPr>
          <p:cNvPr id="15" name="Picture 14" descr="SHARElogoWithoutT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6237312"/>
            <a:ext cx="1475147" cy="373981"/>
          </a:xfrm>
          <a:prstGeom prst="rect">
            <a:avLst/>
          </a:prstGeom>
        </p:spPr>
      </p:pic>
      <p:pic>
        <p:nvPicPr>
          <p:cNvPr id="2050" name="Picture 2" descr="C:\Users\janewil\Dropbox\SHARE\Communications\Documentation\DFID\s300_Uganda-disability-PUSS-AdeAdepitan-Oct2013-9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6318" y="1844824"/>
            <a:ext cx="4209698" cy="27363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5013176"/>
            <a:ext cx="882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Left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Minister Lynne Featherstone and Ade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Adepitan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meeting disabled people benefiting from the project in Uganda.</a:t>
            </a: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Right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: an accessible school toilet under construction in Uganda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anewil\Dropbox\SHARE\HR &amp; admin\Visits\Jane's visits\Uganda photos Aug 2013\2013-08-13 15.55.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4118" y="1484785"/>
            <a:ext cx="253828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332657"/>
            <a:ext cx="69127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Influencing others: demonstrating viable low-cost solutions</a:t>
            </a:r>
          </a:p>
          <a:p>
            <a:endParaRPr lang="en-GB" sz="3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000" dirty="0" smtClean="0">
                <a:solidFill>
                  <a:schemeClr val="accent6"/>
                </a:solidFill>
              </a:rPr>
              <a:t/>
            </a:r>
            <a:br>
              <a:rPr lang="en-GB" sz="3000" dirty="0" smtClean="0">
                <a:solidFill>
                  <a:schemeClr val="accent6"/>
                </a:solidFill>
              </a:rPr>
            </a:br>
            <a:endParaRPr lang="en-GB" sz="3000" dirty="0" smtClean="0">
              <a:solidFill>
                <a:schemeClr val="accent6"/>
              </a:solidFill>
            </a:endParaRPr>
          </a:p>
          <a:p>
            <a:endParaRPr lang="en-GB" sz="3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3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000" dirty="0" smtClean="0"/>
              <a:t> </a:t>
            </a:r>
            <a:endParaRPr lang="en-GB" sz="3000" dirty="0"/>
          </a:p>
        </p:txBody>
      </p:sp>
      <p:pic>
        <p:nvPicPr>
          <p:cNvPr id="9" name="Picture 8" descr="lshtm_logo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093296"/>
            <a:ext cx="1152128" cy="549723"/>
          </a:xfrm>
          <a:prstGeom prst="rect">
            <a:avLst/>
          </a:prstGeom>
        </p:spPr>
      </p:pic>
      <p:pic>
        <p:nvPicPr>
          <p:cNvPr id="10" name="Picture 9" descr="icddrb logo - jp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237312"/>
            <a:ext cx="1080120" cy="331626"/>
          </a:xfrm>
          <a:prstGeom prst="rect">
            <a:avLst/>
          </a:prstGeom>
        </p:spPr>
      </p:pic>
      <p:pic>
        <p:nvPicPr>
          <p:cNvPr id="11" name="Picture 10" descr="IIED_standard_logo(black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6237312"/>
            <a:ext cx="674303" cy="432048"/>
          </a:xfrm>
          <a:prstGeom prst="rect">
            <a:avLst/>
          </a:prstGeom>
        </p:spPr>
      </p:pic>
      <p:pic>
        <p:nvPicPr>
          <p:cNvPr id="12" name="Picture 11" descr="S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6165304"/>
            <a:ext cx="1128484" cy="504056"/>
          </a:xfrm>
          <a:prstGeom prst="rect">
            <a:avLst/>
          </a:prstGeom>
        </p:spPr>
      </p:pic>
      <p:pic>
        <p:nvPicPr>
          <p:cNvPr id="13" name="Picture 12" descr="WATERAID_COL_LOGO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6309320"/>
            <a:ext cx="1152128" cy="236580"/>
          </a:xfrm>
          <a:prstGeom prst="rect">
            <a:avLst/>
          </a:prstGeom>
        </p:spPr>
      </p:pic>
      <p:pic>
        <p:nvPicPr>
          <p:cNvPr id="15" name="Picture 14" descr="SHARElogoWithoutT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6237312"/>
            <a:ext cx="1475147" cy="373981"/>
          </a:xfrm>
          <a:prstGeom prst="rect">
            <a:avLst/>
          </a:prstGeom>
        </p:spPr>
      </p:pic>
      <p:pic>
        <p:nvPicPr>
          <p:cNvPr id="3074" name="Picture 2" descr="C:\Users\janewil\Dropbox\SHARE\HR &amp; admin\Visits\Jane's visits\Zambia\Zambia trip photos\Jane photo credit\2013-09-10 15.30.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844824"/>
            <a:ext cx="2916324" cy="3888432"/>
          </a:xfrm>
          <a:prstGeom prst="rect">
            <a:avLst/>
          </a:prstGeom>
          <a:noFill/>
        </p:spPr>
      </p:pic>
      <p:pic>
        <p:nvPicPr>
          <p:cNvPr id="3075" name="Picture 3" descr="C:\Users\janewil\Dropbox\SHARE\HR &amp; admin\Visits\Jane's visits\Zambia\Zambia trip photos\Layford photo credit\Wooden toilet benc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844824"/>
            <a:ext cx="2448272" cy="1836204"/>
          </a:xfrm>
          <a:prstGeom prst="rect">
            <a:avLst/>
          </a:prstGeom>
          <a:noFill/>
        </p:spPr>
      </p:pic>
      <p:pic>
        <p:nvPicPr>
          <p:cNvPr id="3076" name="Picture 4" descr="C:\Users\janewil\Dropbox\SHARE\HR &amp; admin\Visits\Jane's visits\Zambia\Zambia trip photos\P1000602.JPG"/>
          <p:cNvPicPr>
            <a:picLocks noChangeAspect="1" noChangeArrowheads="1"/>
          </p:cNvPicPr>
          <p:nvPr/>
        </p:nvPicPr>
        <p:blipFill>
          <a:blip r:embed="rId11" cstate="print"/>
          <a:srcRect t="10628"/>
          <a:stretch>
            <a:fillRect/>
          </a:stretch>
        </p:blipFill>
        <p:spPr bwMode="auto">
          <a:xfrm>
            <a:off x="5796136" y="1844824"/>
            <a:ext cx="3202696" cy="3816424"/>
          </a:xfrm>
          <a:prstGeom prst="rect">
            <a:avLst/>
          </a:prstGeom>
          <a:noFill/>
        </p:spPr>
      </p:pic>
      <p:pic>
        <p:nvPicPr>
          <p:cNvPr id="3077" name="Picture 5" descr="C:\Users\janewil\Dropbox\SHARE\HR &amp; admin\Visits\Jane's visits\Zambia\Zambia trip photos\P100059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3717032"/>
            <a:ext cx="151216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332657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Influencing others: encouraging more effective data collection</a:t>
            </a:r>
          </a:p>
          <a:p>
            <a:endParaRPr lang="en-GB" sz="3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shtm_logo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093296"/>
            <a:ext cx="1152128" cy="549723"/>
          </a:xfrm>
          <a:prstGeom prst="rect">
            <a:avLst/>
          </a:prstGeom>
        </p:spPr>
      </p:pic>
      <p:pic>
        <p:nvPicPr>
          <p:cNvPr id="10" name="Picture 9" descr="icddrb logo - jp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237312"/>
            <a:ext cx="1080120" cy="331626"/>
          </a:xfrm>
          <a:prstGeom prst="rect">
            <a:avLst/>
          </a:prstGeom>
        </p:spPr>
      </p:pic>
      <p:pic>
        <p:nvPicPr>
          <p:cNvPr id="11" name="Picture 10" descr="IIED_standard_logo(black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6237312"/>
            <a:ext cx="674303" cy="432048"/>
          </a:xfrm>
          <a:prstGeom prst="rect">
            <a:avLst/>
          </a:prstGeom>
        </p:spPr>
      </p:pic>
      <p:pic>
        <p:nvPicPr>
          <p:cNvPr id="12" name="Picture 11" descr="S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6165304"/>
            <a:ext cx="1128484" cy="504056"/>
          </a:xfrm>
          <a:prstGeom prst="rect">
            <a:avLst/>
          </a:prstGeom>
        </p:spPr>
      </p:pic>
      <p:pic>
        <p:nvPicPr>
          <p:cNvPr id="13" name="Picture 12" descr="WATERAID_COL_LOGO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6309320"/>
            <a:ext cx="1152128" cy="236580"/>
          </a:xfrm>
          <a:prstGeom prst="rect">
            <a:avLst/>
          </a:prstGeom>
        </p:spPr>
      </p:pic>
      <p:pic>
        <p:nvPicPr>
          <p:cNvPr id="15" name="Picture 14" descr="SHARElogoWithoutT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6237312"/>
            <a:ext cx="1475147" cy="373981"/>
          </a:xfrm>
          <a:prstGeom prst="rect">
            <a:avLst/>
          </a:prstGeom>
        </p:spPr>
      </p:pic>
      <p:pic>
        <p:nvPicPr>
          <p:cNvPr id="16" name="Picture 6" descr="G:\New folder\DSCN13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1556792"/>
            <a:ext cx="5328592" cy="401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979712" y="57239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Focus group discussions,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Okuso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village, Uganda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35696" y="332657"/>
            <a:ext cx="69127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 Thank you</a:t>
            </a:r>
          </a:p>
          <a:p>
            <a:endParaRPr lang="en-GB" sz="3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3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000" dirty="0" smtClean="0">
                <a:solidFill>
                  <a:schemeClr val="accent6"/>
                </a:solidFill>
              </a:rPr>
              <a:t/>
            </a:r>
            <a:br>
              <a:rPr lang="en-GB" sz="3000" dirty="0" smtClean="0">
                <a:solidFill>
                  <a:schemeClr val="accent6"/>
                </a:solidFill>
              </a:rPr>
            </a:br>
            <a:endParaRPr lang="en-GB" sz="3000" dirty="0" smtClean="0">
              <a:solidFill>
                <a:schemeClr val="accent6"/>
              </a:solidFill>
            </a:endParaRPr>
          </a:p>
          <a:p>
            <a:endParaRPr lang="en-GB" sz="3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endParaRPr lang="en-GB" sz="3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000" dirty="0" smtClean="0"/>
              <a:t> </a:t>
            </a:r>
            <a:endParaRPr lang="en-GB" sz="3000" dirty="0"/>
          </a:p>
        </p:txBody>
      </p:sp>
      <p:pic>
        <p:nvPicPr>
          <p:cNvPr id="9" name="Picture 8" descr="lshtm_logo_bl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093296"/>
            <a:ext cx="1152128" cy="549723"/>
          </a:xfrm>
          <a:prstGeom prst="rect">
            <a:avLst/>
          </a:prstGeom>
        </p:spPr>
      </p:pic>
      <p:pic>
        <p:nvPicPr>
          <p:cNvPr id="10" name="Picture 9" descr="icddrb logo - jp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6237312"/>
            <a:ext cx="1080120" cy="331626"/>
          </a:xfrm>
          <a:prstGeom prst="rect">
            <a:avLst/>
          </a:prstGeom>
        </p:spPr>
      </p:pic>
      <p:pic>
        <p:nvPicPr>
          <p:cNvPr id="11" name="Picture 10" descr="IIED_standard_logo(black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6237312"/>
            <a:ext cx="674303" cy="432048"/>
          </a:xfrm>
          <a:prstGeom prst="rect">
            <a:avLst/>
          </a:prstGeom>
        </p:spPr>
      </p:pic>
      <p:pic>
        <p:nvPicPr>
          <p:cNvPr id="12" name="Picture 11" descr="SD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6165304"/>
            <a:ext cx="1128484" cy="504056"/>
          </a:xfrm>
          <a:prstGeom prst="rect">
            <a:avLst/>
          </a:prstGeom>
        </p:spPr>
      </p:pic>
      <p:pic>
        <p:nvPicPr>
          <p:cNvPr id="13" name="Picture 12" descr="WATERAID_COL_LOGO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6309320"/>
            <a:ext cx="1152128" cy="236580"/>
          </a:xfrm>
          <a:prstGeom prst="rect">
            <a:avLst/>
          </a:prstGeom>
        </p:spPr>
      </p:pic>
      <p:pic>
        <p:nvPicPr>
          <p:cNvPr id="15" name="Picture 14" descr="SHARElogoWithoutT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6237312"/>
            <a:ext cx="1475147" cy="373981"/>
          </a:xfrm>
          <a:prstGeom prst="rect">
            <a:avLst/>
          </a:prstGeom>
        </p:spPr>
      </p:pic>
      <p:pic>
        <p:nvPicPr>
          <p:cNvPr id="4098" name="Picture 2" descr="C:\Users\janewil\Dropbox\SHARE\HR &amp; admin\Visits\Jane's visits\Uganda photos Aug 2013\2013-08-13 14.39.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1124744"/>
            <a:ext cx="3024336" cy="40324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627784" y="530120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Joyce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Apiny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(13 years old, physically disabled) in her accessible wash room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217</Words>
  <Application>Microsoft Office PowerPoint</Application>
  <PresentationFormat>On-screen Show (4:3)</PresentationFormat>
  <Paragraphs>63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London School of Hygiene &amp;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ITD</dc:creator>
  <cp:lastModifiedBy>Joanna EstevesMills</cp:lastModifiedBy>
  <cp:revision>40</cp:revision>
  <dcterms:created xsi:type="dcterms:W3CDTF">2012-01-09T15:26:46Z</dcterms:created>
  <dcterms:modified xsi:type="dcterms:W3CDTF">2013-11-14T15:55:23Z</dcterms:modified>
</cp:coreProperties>
</file>