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8"/>
  </p:notesMasterIdLst>
  <p:sldIdLst>
    <p:sldId id="256" r:id="rId2"/>
    <p:sldId id="282" r:id="rId3"/>
    <p:sldId id="279" r:id="rId4"/>
    <p:sldId id="303" r:id="rId5"/>
    <p:sldId id="292" r:id="rId6"/>
    <p:sldId id="332" r:id="rId7"/>
    <p:sldId id="340" r:id="rId8"/>
    <p:sldId id="342" r:id="rId9"/>
    <p:sldId id="333" r:id="rId10"/>
    <p:sldId id="334" r:id="rId11"/>
    <p:sldId id="335" r:id="rId12"/>
    <p:sldId id="331" r:id="rId13"/>
    <p:sldId id="328" r:id="rId14"/>
    <p:sldId id="343" r:id="rId15"/>
    <p:sldId id="315" r:id="rId16"/>
    <p:sldId id="257" r:id="rId17"/>
  </p:sldIdLst>
  <p:sldSz cx="9144000" cy="6858000" type="screen4x3"/>
  <p:notesSz cx="6858000" cy="9144000"/>
  <p:defaultTextStyle>
    <a:defPPr>
      <a:defRPr lang="en-GB"/>
    </a:defPPr>
    <a:lvl1pPr algn="l" rtl="0" fontAlgn="base">
      <a:spcBef>
        <a:spcPct val="0"/>
      </a:spcBef>
      <a:spcAft>
        <a:spcPct val="0"/>
      </a:spcAft>
      <a:defRPr sz="2800" kern="1200">
        <a:solidFill>
          <a:schemeClr val="tx1"/>
        </a:solidFill>
        <a:latin typeface="Arial" charset="0"/>
        <a:ea typeface="+mn-ea"/>
        <a:cs typeface="Arial" charset="0"/>
      </a:defRPr>
    </a:lvl1pPr>
    <a:lvl2pPr marL="457200" algn="l" rtl="0" fontAlgn="base">
      <a:spcBef>
        <a:spcPct val="0"/>
      </a:spcBef>
      <a:spcAft>
        <a:spcPct val="0"/>
      </a:spcAft>
      <a:defRPr sz="2800" kern="1200">
        <a:solidFill>
          <a:schemeClr val="tx1"/>
        </a:solidFill>
        <a:latin typeface="Arial" charset="0"/>
        <a:ea typeface="+mn-ea"/>
        <a:cs typeface="Arial" charset="0"/>
      </a:defRPr>
    </a:lvl2pPr>
    <a:lvl3pPr marL="914400" algn="l" rtl="0" fontAlgn="base">
      <a:spcBef>
        <a:spcPct val="0"/>
      </a:spcBef>
      <a:spcAft>
        <a:spcPct val="0"/>
      </a:spcAft>
      <a:defRPr sz="2800" kern="1200">
        <a:solidFill>
          <a:schemeClr val="tx1"/>
        </a:solidFill>
        <a:latin typeface="Arial" charset="0"/>
        <a:ea typeface="+mn-ea"/>
        <a:cs typeface="Arial" charset="0"/>
      </a:defRPr>
    </a:lvl3pPr>
    <a:lvl4pPr marL="1371600" algn="l" rtl="0" fontAlgn="base">
      <a:spcBef>
        <a:spcPct val="0"/>
      </a:spcBef>
      <a:spcAft>
        <a:spcPct val="0"/>
      </a:spcAft>
      <a:defRPr sz="2800" kern="1200">
        <a:solidFill>
          <a:schemeClr val="tx1"/>
        </a:solidFill>
        <a:latin typeface="Arial" charset="0"/>
        <a:ea typeface="+mn-ea"/>
        <a:cs typeface="Arial" charset="0"/>
      </a:defRPr>
    </a:lvl4pPr>
    <a:lvl5pPr marL="1828800" algn="l" rtl="0" fontAlgn="base">
      <a:spcBef>
        <a:spcPct val="0"/>
      </a:spcBef>
      <a:spcAft>
        <a:spcPct val="0"/>
      </a:spcAft>
      <a:defRPr sz="2800" kern="1200">
        <a:solidFill>
          <a:schemeClr val="tx1"/>
        </a:solidFill>
        <a:latin typeface="Arial" charset="0"/>
        <a:ea typeface="+mn-ea"/>
        <a:cs typeface="Arial" charset="0"/>
      </a:defRPr>
    </a:lvl5pPr>
    <a:lvl6pPr marL="2286000" algn="l" defTabSz="914400" rtl="0" eaLnBrk="1" latinLnBrk="0" hangingPunct="1">
      <a:defRPr sz="2800" kern="1200">
        <a:solidFill>
          <a:schemeClr val="tx1"/>
        </a:solidFill>
        <a:latin typeface="Arial" charset="0"/>
        <a:ea typeface="+mn-ea"/>
        <a:cs typeface="Arial" charset="0"/>
      </a:defRPr>
    </a:lvl6pPr>
    <a:lvl7pPr marL="2743200" algn="l" defTabSz="914400" rtl="0" eaLnBrk="1" latinLnBrk="0" hangingPunct="1">
      <a:defRPr sz="2800" kern="1200">
        <a:solidFill>
          <a:schemeClr val="tx1"/>
        </a:solidFill>
        <a:latin typeface="Arial" charset="0"/>
        <a:ea typeface="+mn-ea"/>
        <a:cs typeface="Arial" charset="0"/>
      </a:defRPr>
    </a:lvl7pPr>
    <a:lvl8pPr marL="3200400" algn="l" defTabSz="914400" rtl="0" eaLnBrk="1" latinLnBrk="0" hangingPunct="1">
      <a:defRPr sz="2800" kern="1200">
        <a:solidFill>
          <a:schemeClr val="tx1"/>
        </a:solidFill>
        <a:latin typeface="Arial" charset="0"/>
        <a:ea typeface="+mn-ea"/>
        <a:cs typeface="Arial" charset="0"/>
      </a:defRPr>
    </a:lvl8pPr>
    <a:lvl9pPr marL="3657600" algn="l" defTabSz="914400" rtl="0" eaLnBrk="1" latinLnBrk="0" hangingPunct="1">
      <a:defRPr sz="28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33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690" y="-2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lnSpc>
                <a:spcPct val="90000"/>
              </a:lnSpc>
              <a:spcBef>
                <a:spcPct val="20000"/>
              </a:spcBef>
              <a:buFontTx/>
              <a:buChar cha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lnSpc>
                <a:spcPct val="90000"/>
              </a:lnSpc>
              <a:spcBef>
                <a:spcPct val="20000"/>
              </a:spcBef>
              <a:buFontTx/>
              <a:buChar char="•"/>
              <a:defRPr sz="1200"/>
            </a:lvl1pPr>
          </a:lstStyle>
          <a:p>
            <a:pPr>
              <a:defRPr/>
            </a:pPr>
            <a:fld id="{D0589381-0600-4F9F-8868-98A1DD661A65}" type="datetimeFigureOut">
              <a:rPr lang="en-US"/>
              <a:pPr>
                <a:defRPr/>
              </a:pPr>
              <a:t>10/1/2012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lnSpc>
                <a:spcPct val="90000"/>
              </a:lnSpc>
              <a:spcBef>
                <a:spcPct val="20000"/>
              </a:spcBef>
              <a:buFontTx/>
              <a:buChar cha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lnSpc>
                <a:spcPct val="90000"/>
              </a:lnSpc>
              <a:spcBef>
                <a:spcPct val="20000"/>
              </a:spcBef>
              <a:buFontTx/>
              <a:buChar char="•"/>
              <a:defRPr sz="1200"/>
            </a:lvl1pPr>
          </a:lstStyle>
          <a:p>
            <a:pPr>
              <a:defRPr/>
            </a:pPr>
            <a:fld id="{FDF1B1ED-BE0B-4BC1-B34A-5D3704E1203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5E424B-A7E1-47A1-B598-2903975F91FB}" type="slidenum">
              <a:rPr lang="en-US" smtClean="0"/>
              <a:pPr/>
              <a:t>16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A1DBA20E-7FE4-4EF0-947F-8DA6B7A908D5}" type="slidenum">
              <a:rPr lang="en-GB"/>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0731A1B7-2D0C-42AE-BFD5-FFAE1B28F929}"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CE3D8FCB-11B8-4877-BA4A-BB392CFBE9B6}"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4B76C521-44CB-4723-853E-3EB16C7D3482}"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0A9BED4-7BFB-4B15-AED9-7A8C6CAC7412}" type="slidenum">
              <a:rPr lang="en-GB"/>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DA2E3984-4F68-4C65-BB34-2189CC400BA8}"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3F209919-C5E8-4F49-81EA-43E4F4333458}"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055808C3-E946-4272-B53A-F4AB159C7091}"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0FF4D2A9-CB34-4B9D-96F1-21B4DAD47FC5}"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7901B781-E42E-400B-B58E-31C2ECFBC213}"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3FFBE01F-64CE-4426-9F27-3C32DAF23C86}"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E592BDDD-C2B5-44F4-A663-5D1674F5F5A2}" type="slidenum">
              <a:rPr lang="en-GB"/>
              <a:pPr>
                <a:defRPr/>
              </a:pPr>
              <a:t>‹#›</a:t>
            </a:fld>
            <a:endParaRPr lang="en-GB"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3793" r:id="rId1"/>
    <p:sldLayoutId id="2147483785" r:id="rId2"/>
    <p:sldLayoutId id="2147483794" r:id="rId3"/>
    <p:sldLayoutId id="2147483786" r:id="rId4"/>
    <p:sldLayoutId id="2147483787" r:id="rId5"/>
    <p:sldLayoutId id="2147483788" r:id="rId6"/>
    <p:sldLayoutId id="2147483789" r:id="rId7"/>
    <p:sldLayoutId id="2147483790" r:id="rId8"/>
    <p:sldLayoutId id="2147483795" r:id="rId9"/>
    <p:sldLayoutId id="2147483791" r:id="rId10"/>
    <p:sldLayoutId id="214748379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7"/>
          <p:cNvSpPr>
            <a:spLocks noGrp="1" noChangeArrowheads="1"/>
          </p:cNvSpPr>
          <p:nvPr>
            <p:ph type="ctrTitle"/>
          </p:nvPr>
        </p:nvSpPr>
        <p:spPr>
          <a:xfrm>
            <a:off x="428596" y="836613"/>
            <a:ext cx="8028017" cy="2235197"/>
          </a:xfrm>
        </p:spPr>
        <p:txBody>
          <a:bodyPr/>
          <a:lstStyle/>
          <a:p>
            <a:pPr algn="ctr" eaLnBrk="1" fontAlgn="auto" hangingPunct="1">
              <a:spcAft>
                <a:spcPts val="0"/>
              </a:spcAft>
              <a:defRPr/>
            </a:pPr>
            <a:r>
              <a:rPr lang="en-US" sz="1800" dirty="0" smtClean="0">
                <a:solidFill>
                  <a:schemeClr val="bg1"/>
                </a:solidFill>
                <a:latin typeface="Times New Roman" pitchFamily="18" charset="0"/>
                <a:cs typeface="Times New Roman" pitchFamily="18" charset="0"/>
              </a:rPr>
              <a:t>SANITARY PAD MAKING: - A MITIGATION IN CURBING  </a:t>
            </a:r>
            <a:br>
              <a:rPr lang="en-US" sz="1800" dirty="0" smtClean="0">
                <a:solidFill>
                  <a:schemeClr val="bg1"/>
                </a:solidFill>
                <a:latin typeface="Times New Roman" pitchFamily="18" charset="0"/>
                <a:cs typeface="Times New Roman" pitchFamily="18" charset="0"/>
              </a:rPr>
            </a:br>
            <a:r>
              <a:rPr lang="en-US" sz="1800" dirty="0" smtClean="0">
                <a:solidFill>
                  <a:schemeClr val="bg1"/>
                </a:solidFill>
                <a:latin typeface="Times New Roman" pitchFamily="18" charset="0"/>
                <a:cs typeface="Times New Roman" pitchFamily="18" charset="0"/>
              </a:rPr>
              <a:t> </a:t>
            </a:r>
            <a:br>
              <a:rPr lang="en-US" sz="1800" dirty="0" smtClean="0">
                <a:solidFill>
                  <a:schemeClr val="bg1"/>
                </a:solidFill>
                <a:latin typeface="Times New Roman" pitchFamily="18" charset="0"/>
                <a:cs typeface="Times New Roman" pitchFamily="18" charset="0"/>
              </a:rPr>
            </a:br>
            <a:r>
              <a:rPr lang="en-US" sz="1800" dirty="0" smtClean="0">
                <a:solidFill>
                  <a:schemeClr val="bg1"/>
                </a:solidFill>
                <a:latin typeface="Times New Roman" pitchFamily="18" charset="0"/>
                <a:cs typeface="Times New Roman" pitchFamily="18" charset="0"/>
              </a:rPr>
              <a:t>ABSENTEEISM AMONG GIRLS AS ONE OF THE CHALLENGES OF </a:t>
            </a:r>
            <a:br>
              <a:rPr lang="en-US" sz="1800" dirty="0" smtClean="0">
                <a:solidFill>
                  <a:schemeClr val="bg1"/>
                </a:solidFill>
                <a:latin typeface="Times New Roman" pitchFamily="18" charset="0"/>
                <a:cs typeface="Times New Roman" pitchFamily="18" charset="0"/>
              </a:rPr>
            </a:br>
            <a:r>
              <a:rPr lang="en-US" sz="1800" dirty="0" smtClean="0">
                <a:solidFill>
                  <a:schemeClr val="bg1"/>
                </a:solidFill>
                <a:latin typeface="Times New Roman" pitchFamily="18" charset="0"/>
                <a:cs typeface="Times New Roman" pitchFamily="18" charset="0"/>
              </a:rPr>
              <a:t/>
            </a:r>
            <a:br>
              <a:rPr lang="en-US" sz="1800" dirty="0" smtClean="0">
                <a:solidFill>
                  <a:schemeClr val="bg1"/>
                </a:solidFill>
                <a:latin typeface="Times New Roman" pitchFamily="18" charset="0"/>
                <a:cs typeface="Times New Roman" pitchFamily="18" charset="0"/>
              </a:rPr>
            </a:br>
            <a:r>
              <a:rPr lang="en-US" sz="1800" dirty="0" smtClean="0">
                <a:solidFill>
                  <a:schemeClr val="bg1"/>
                </a:solidFill>
                <a:latin typeface="Times New Roman" pitchFamily="18" charset="0"/>
                <a:cs typeface="Times New Roman" pitchFamily="18" charset="0"/>
              </a:rPr>
              <a:t>MENSTRUATION , SANITATION AND HYGIENE IN BOTH PRIMARY AND</a:t>
            </a:r>
            <a:br>
              <a:rPr lang="en-US" sz="1800" dirty="0" smtClean="0">
                <a:solidFill>
                  <a:schemeClr val="bg1"/>
                </a:solidFill>
                <a:latin typeface="Times New Roman" pitchFamily="18" charset="0"/>
                <a:cs typeface="Times New Roman" pitchFamily="18" charset="0"/>
              </a:rPr>
            </a:br>
            <a:r>
              <a:rPr lang="en-US" sz="1800" dirty="0" smtClean="0">
                <a:solidFill>
                  <a:schemeClr val="bg1"/>
                </a:solidFill>
                <a:latin typeface="Times New Roman" pitchFamily="18" charset="0"/>
                <a:cs typeface="Times New Roman" pitchFamily="18" charset="0"/>
              </a:rPr>
              <a:t/>
            </a:r>
            <a:br>
              <a:rPr lang="en-US" sz="1800" dirty="0" smtClean="0">
                <a:solidFill>
                  <a:schemeClr val="bg1"/>
                </a:solidFill>
                <a:latin typeface="Times New Roman" pitchFamily="18" charset="0"/>
                <a:cs typeface="Times New Roman" pitchFamily="18" charset="0"/>
              </a:rPr>
            </a:br>
            <a:r>
              <a:rPr lang="en-US" sz="1800" dirty="0" smtClean="0">
                <a:solidFill>
                  <a:schemeClr val="bg1"/>
                </a:solidFill>
                <a:latin typeface="Times New Roman" pitchFamily="18" charset="0"/>
                <a:cs typeface="Times New Roman" pitchFamily="18" charset="0"/>
              </a:rPr>
              <a:t> SECONDARY SCHOOLS. </a:t>
            </a:r>
            <a:endParaRPr lang="en-GB" sz="1800" dirty="0" smtClean="0">
              <a:solidFill>
                <a:schemeClr val="bg1"/>
              </a:solidFill>
            </a:endParaRPr>
          </a:p>
        </p:txBody>
      </p:sp>
      <p:sp>
        <p:nvSpPr>
          <p:cNvPr id="5123" name="Subtitle 2"/>
          <p:cNvSpPr>
            <a:spLocks noGrp="1"/>
          </p:cNvSpPr>
          <p:nvPr>
            <p:ph type="subTitle" idx="1"/>
          </p:nvPr>
        </p:nvSpPr>
        <p:spPr>
          <a:xfrm>
            <a:off x="1500188" y="3286125"/>
            <a:ext cx="6400800" cy="2571750"/>
          </a:xfrm>
        </p:spPr>
        <p:txBody>
          <a:bodyPr/>
          <a:lstStyle/>
          <a:p>
            <a:pPr marR="0" algn="l" eaLnBrk="1" hangingPunct="1">
              <a:lnSpc>
                <a:spcPct val="70000"/>
              </a:lnSpc>
            </a:pPr>
            <a:r>
              <a:rPr lang="en-GB" sz="1600" b="1" smtClean="0"/>
              <a:t>                                 </a:t>
            </a:r>
          </a:p>
          <a:p>
            <a:pPr marR="0" algn="l" eaLnBrk="1" hangingPunct="1">
              <a:lnSpc>
                <a:spcPct val="70000"/>
              </a:lnSpc>
            </a:pPr>
            <a:endParaRPr lang="en-GB" sz="1600" b="1" smtClean="0"/>
          </a:p>
          <a:p>
            <a:pPr marR="0" algn="l" eaLnBrk="1" hangingPunct="1">
              <a:lnSpc>
                <a:spcPct val="70000"/>
              </a:lnSpc>
            </a:pPr>
            <a:endParaRPr lang="en-GB" sz="1600" b="1" smtClean="0"/>
          </a:p>
          <a:p>
            <a:pPr marR="0" algn="l" eaLnBrk="1" hangingPunct="1">
              <a:lnSpc>
                <a:spcPct val="70000"/>
              </a:lnSpc>
            </a:pPr>
            <a:endParaRPr lang="en-GB" sz="1600" b="1" smtClean="0"/>
          </a:p>
          <a:p>
            <a:pPr marR="0" algn="l" eaLnBrk="1" hangingPunct="1">
              <a:lnSpc>
                <a:spcPct val="70000"/>
              </a:lnSpc>
            </a:pPr>
            <a:r>
              <a:rPr lang="en-GB" sz="2000" b="1" smtClean="0">
                <a:solidFill>
                  <a:schemeClr val="bg1"/>
                </a:solidFill>
              </a:rPr>
              <a:t>                                                    By </a:t>
            </a:r>
          </a:p>
          <a:p>
            <a:pPr marR="0" algn="l" eaLnBrk="1" hangingPunct="1">
              <a:lnSpc>
                <a:spcPct val="70000"/>
              </a:lnSpc>
            </a:pPr>
            <a:endParaRPr lang="en-GB" sz="2000" b="1" smtClean="0">
              <a:solidFill>
                <a:schemeClr val="bg1"/>
              </a:solidFill>
            </a:endParaRPr>
          </a:p>
          <a:p>
            <a:pPr marR="0" algn="l" eaLnBrk="1" hangingPunct="1">
              <a:lnSpc>
                <a:spcPct val="70000"/>
              </a:lnSpc>
            </a:pPr>
            <a:r>
              <a:rPr lang="en-GB" sz="2000" b="1" smtClean="0">
                <a:solidFill>
                  <a:schemeClr val="bg1"/>
                </a:solidFill>
              </a:rPr>
              <a:t>                                  Ruth Kalinga Chirwa</a:t>
            </a:r>
          </a:p>
          <a:p>
            <a:pPr marR="0" algn="l" eaLnBrk="1" hangingPunct="1">
              <a:lnSpc>
                <a:spcPct val="70000"/>
              </a:lnSpc>
            </a:pPr>
            <a:endParaRPr lang="en-GB" sz="2000" b="1" smtClean="0"/>
          </a:p>
          <a:p>
            <a:pPr marR="0" eaLnBrk="1" hangingPunct="1">
              <a:lnSpc>
                <a:spcPct val="70000"/>
              </a:lnSpc>
            </a:pPr>
            <a:endParaRPr lang="en-GB" sz="1600" b="1" smtClean="0"/>
          </a:p>
          <a:p>
            <a:pPr marR="0" eaLnBrk="1" hangingPunct="1">
              <a:lnSpc>
                <a:spcPct val="70000"/>
              </a:lnSpc>
            </a:pPr>
            <a:endParaRPr lang="en-GB" sz="1600" b="1" smtClean="0"/>
          </a:p>
          <a:p>
            <a:pPr marR="0" eaLnBrk="1" hangingPunct="1">
              <a:lnSpc>
                <a:spcPct val="70000"/>
              </a:lnSpc>
            </a:pPr>
            <a:endParaRPr lang="en-GB" sz="1400" b="1" smtClean="0"/>
          </a:p>
          <a:p>
            <a:pPr marR="0" algn="l" eaLnBrk="1" hangingPunct="1">
              <a:lnSpc>
                <a:spcPct val="70000"/>
              </a:lnSpc>
            </a:pPr>
            <a:endParaRPr lang="en-GB" sz="500" smtClean="0">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solidFill>
                  <a:srgbClr val="663300"/>
                </a:solidFill>
              </a:rPr>
              <a:t>Achievements contd</a:t>
            </a:r>
          </a:p>
        </p:txBody>
      </p:sp>
      <p:sp>
        <p:nvSpPr>
          <p:cNvPr id="14339" name="Content Placeholder 2"/>
          <p:cNvSpPr>
            <a:spLocks noGrp="1"/>
          </p:cNvSpPr>
          <p:nvPr>
            <p:ph idx="1"/>
          </p:nvPr>
        </p:nvSpPr>
        <p:spPr/>
        <p:txBody>
          <a:bodyPr/>
          <a:lstStyle/>
          <a:p>
            <a:r>
              <a:rPr lang="en-US" smtClean="0"/>
              <a:t>The MSG has won favors from the teachers at the school as they assist the MSG by allowing other needy students to learn free at the open secondary school.</a:t>
            </a:r>
          </a:p>
          <a:p>
            <a:pPr>
              <a:buFont typeface="Wingdings 2" pitchFamily="18" charset="2"/>
              <a:buNone/>
            </a:pPr>
            <a:endParaRPr lang="en-US" smtClean="0"/>
          </a:p>
          <a:p>
            <a:r>
              <a:rPr lang="en-US" smtClean="0"/>
              <a:t>Transparency and accountability. The MSG has a bank account with the First Merchant Bank , Liwonde branch, for transparency and accountability of funds.</a:t>
            </a:r>
          </a:p>
          <a:p>
            <a:pPr>
              <a:buFont typeface="Wingdings 2" pitchFamily="18" charset="2"/>
              <a:buNone/>
            </a:pPr>
            <a:endParaRPr lang="en-US" smtClean="0"/>
          </a:p>
          <a:p>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solidFill>
                  <a:srgbClr val="663300"/>
                </a:solidFill>
              </a:rPr>
              <a:t>Challenges</a:t>
            </a:r>
          </a:p>
        </p:txBody>
      </p:sp>
      <p:sp>
        <p:nvSpPr>
          <p:cNvPr id="15363" name="Content Placeholder 2"/>
          <p:cNvSpPr>
            <a:spLocks noGrp="1"/>
          </p:cNvSpPr>
          <p:nvPr>
            <p:ph idx="1"/>
          </p:nvPr>
        </p:nvSpPr>
        <p:spPr/>
        <p:txBody>
          <a:bodyPr/>
          <a:lstStyle/>
          <a:p>
            <a:r>
              <a:rPr lang="en-US" sz="2000" smtClean="0"/>
              <a:t>The MSG has a big responsibility in taking care of the students who have returned back to school as some of the parents for these students still have doubts for their students while some come from the child headed households and some come from the families which are extremely poor.</a:t>
            </a:r>
          </a:p>
          <a:p>
            <a:r>
              <a:rPr lang="en-US" sz="2000" smtClean="0"/>
              <a:t>High number of needy students who cannot afford to pay K100.00 for the pad hence it bounces back to the MSG as a result they keep on contributing now and again to raise funds.</a:t>
            </a:r>
          </a:p>
          <a:p>
            <a:r>
              <a:rPr lang="en-US" sz="2000" smtClean="0"/>
              <a:t>Long distances the students travel to and from school makes it difficult to keep the changed locally made sanitary pad hence they wear the pad for a longer period that expected exposing themselves to rush.</a:t>
            </a:r>
          </a:p>
          <a:p>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solidFill>
                  <a:srgbClr val="663300"/>
                </a:solidFill>
              </a:rPr>
              <a:t>Way forward</a:t>
            </a:r>
          </a:p>
        </p:txBody>
      </p:sp>
      <p:sp>
        <p:nvSpPr>
          <p:cNvPr id="16387" name="Content Placeholder 2"/>
          <p:cNvSpPr>
            <a:spLocks noGrp="1"/>
          </p:cNvSpPr>
          <p:nvPr>
            <p:ph idx="1"/>
          </p:nvPr>
        </p:nvSpPr>
        <p:spPr/>
        <p:txBody>
          <a:bodyPr/>
          <a:lstStyle/>
          <a:p>
            <a:r>
              <a:rPr lang="en-US" sz="2400" smtClean="0"/>
              <a:t>To lobby for more funds so that MSG can increase the number of students it assists.</a:t>
            </a:r>
          </a:p>
          <a:p>
            <a:pPr>
              <a:buFont typeface="Wingdings 2" pitchFamily="18" charset="2"/>
              <a:buNone/>
            </a:pPr>
            <a:endParaRPr lang="en-US" sz="2400" smtClean="0"/>
          </a:p>
          <a:p>
            <a:r>
              <a:rPr lang="en-US" sz="2400" smtClean="0"/>
              <a:t>To write proposals for the construction of the girls hostel</a:t>
            </a:r>
          </a:p>
          <a:p>
            <a:pPr>
              <a:buFont typeface="Wingdings 2" pitchFamily="18" charset="2"/>
              <a:buNone/>
            </a:pPr>
            <a:endParaRPr lang="en-US" sz="2400" smtClean="0"/>
          </a:p>
          <a:p>
            <a:r>
              <a:rPr lang="en-US" sz="2400" smtClean="0"/>
              <a:t>To ask well wishers to assist in the drilling of borehole at the school. Possibility is there of having water without much problems if the borehole can be drilled because the geological of the area is much promising. For example, there are two artesian wells in distance of about 400m on both eastern and western side of the school.</a:t>
            </a:r>
          </a:p>
          <a:p>
            <a:r>
              <a:rPr lang="en-US" sz="2400" smtClean="0"/>
              <a:t>To negotiate with the  PTA  to use part of the GPF  for the construction of the Incinerator.</a:t>
            </a:r>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305800" cy="1143000"/>
          </a:xfrm>
        </p:spPr>
        <p:txBody>
          <a:bodyPr/>
          <a:lstStyle/>
          <a:p>
            <a:pPr eaLnBrk="1" fontAlgn="auto" hangingPunct="1">
              <a:spcAft>
                <a:spcPts val="0"/>
              </a:spcAft>
              <a:defRPr/>
            </a:pPr>
            <a:r>
              <a:rPr lang="en-US" dirty="0" smtClean="0">
                <a:solidFill>
                  <a:srgbClr val="663300"/>
                </a:solidFill>
              </a:rPr>
              <a:t>    Conclusion</a:t>
            </a:r>
            <a:endParaRPr lang="en-US" dirty="0">
              <a:solidFill>
                <a:srgbClr val="663300"/>
              </a:solidFill>
            </a:endParaRPr>
          </a:p>
        </p:txBody>
      </p:sp>
      <p:sp>
        <p:nvSpPr>
          <p:cNvPr id="17411" name="TextBox 3"/>
          <p:cNvSpPr txBox="1">
            <a:spLocks noChangeArrowheads="1"/>
          </p:cNvSpPr>
          <p:nvPr/>
        </p:nvSpPr>
        <p:spPr bwMode="auto">
          <a:xfrm>
            <a:off x="785813" y="2000250"/>
            <a:ext cx="7072312" cy="3540125"/>
          </a:xfrm>
          <a:prstGeom prst="rect">
            <a:avLst/>
          </a:prstGeom>
          <a:noFill/>
          <a:ln w="9525">
            <a:noFill/>
            <a:miter lim="800000"/>
            <a:headEnd/>
            <a:tailEnd/>
          </a:ln>
        </p:spPr>
        <p:txBody>
          <a:bodyPr>
            <a:spAutoFit/>
          </a:bodyPr>
          <a:lstStyle/>
          <a:p>
            <a:r>
              <a:rPr lang="en-US"/>
              <a:t>Locally- made sanitary pad project  proved to be a success at Liwonde secondary school on the part of students. However it is not profitable to the MSG in order to support some of its activities including paying school fees and house rent  for the most needy students. Hence well wishers should stretch their arms to rescue them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solidFill>
                  <a:srgbClr val="663300"/>
                </a:solidFill>
              </a:rPr>
              <a:t>Challenges contd </a:t>
            </a:r>
          </a:p>
        </p:txBody>
      </p:sp>
      <p:sp>
        <p:nvSpPr>
          <p:cNvPr id="18435" name="Content Placeholder 2"/>
          <p:cNvSpPr>
            <a:spLocks noGrp="1"/>
          </p:cNvSpPr>
          <p:nvPr>
            <p:ph idx="1"/>
          </p:nvPr>
        </p:nvSpPr>
        <p:spPr>
          <a:xfrm>
            <a:off x="214313" y="2000250"/>
            <a:ext cx="8229600" cy="4389438"/>
          </a:xfrm>
        </p:spPr>
        <p:txBody>
          <a:bodyPr/>
          <a:lstStyle/>
          <a:p>
            <a:r>
              <a:rPr lang="en-US" sz="2000" smtClean="0"/>
              <a:t>Water shortages at the school makes it difficult for the girls to observe hygienic  practices such as washing themselves when they get very wet with the monthly period. </a:t>
            </a:r>
          </a:p>
          <a:p>
            <a:r>
              <a:rPr lang="en-US" sz="2000" smtClean="0"/>
              <a:t>Hygiene – requires  washing with soap</a:t>
            </a:r>
          </a:p>
          <a:p>
            <a:pPr>
              <a:buFont typeface="Wingdings 2" pitchFamily="18" charset="2"/>
              <a:buNone/>
            </a:pPr>
            <a:r>
              <a:rPr lang="en-US" sz="2000" smtClean="0"/>
              <a:t>                   _not to be shared</a:t>
            </a:r>
          </a:p>
          <a:p>
            <a:pPr>
              <a:buFont typeface="Wingdings 2" pitchFamily="18" charset="2"/>
              <a:buNone/>
            </a:pPr>
            <a:r>
              <a:rPr lang="en-US" sz="2000" smtClean="0"/>
              <a:t>                    _Drying in the sun </a:t>
            </a:r>
          </a:p>
          <a:p>
            <a:pPr>
              <a:buFont typeface="Wingdings 2" pitchFamily="18" charset="2"/>
              <a:buNone/>
            </a:pPr>
            <a:r>
              <a:rPr lang="en-US" sz="2000" smtClean="0"/>
              <a:t>                     -not inserting </a:t>
            </a:r>
          </a:p>
          <a:p>
            <a:r>
              <a:rPr lang="en-US" sz="2000" smtClean="0"/>
              <a:t>Lack of enough resources.  FAWEMA’s MSG does not have enough resources to spread this skill to neighboring schools. Hence it is hereby asking other organization to join hands in improving the hygiene of the girl child at the school and other neighboring schools through pad making training.</a:t>
            </a:r>
          </a:p>
          <a:p>
            <a:r>
              <a:rPr lang="en-US" sz="2000" smtClean="0"/>
              <a:t> Funding and sustainability </a:t>
            </a:r>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305800" cy="1500190"/>
          </a:xfrm>
        </p:spPr>
        <p:txBody>
          <a:bodyPr>
            <a:normAutofit fontScale="90000"/>
          </a:bodyPr>
          <a:lstStyle/>
          <a:p>
            <a:pPr eaLnBrk="1" fontAlgn="auto" hangingPunct="1">
              <a:spcAft>
                <a:spcPts val="0"/>
              </a:spcAft>
              <a:defRPr/>
            </a:pPr>
            <a:r>
              <a:rPr lang="en-US" sz="5400" b="1" dirty="0" smtClean="0">
                <a:solidFill>
                  <a:srgbClr val="663300"/>
                </a:solidFill>
              </a:rPr>
              <a:t>Acknowledgements</a:t>
            </a:r>
            <a:r>
              <a:rPr lang="en-US" sz="5400" b="1" dirty="0" smtClean="0"/>
              <a:t/>
            </a:r>
            <a:br>
              <a:rPr lang="en-US" sz="5400" b="1" dirty="0" smtClean="0"/>
            </a:br>
            <a:endParaRPr lang="en-US" dirty="0"/>
          </a:p>
        </p:txBody>
      </p:sp>
      <p:sp>
        <p:nvSpPr>
          <p:cNvPr id="19459" name="Rectangle 2"/>
          <p:cNvSpPr>
            <a:spLocks noChangeArrowheads="1"/>
          </p:cNvSpPr>
          <p:nvPr/>
        </p:nvSpPr>
        <p:spPr bwMode="auto">
          <a:xfrm>
            <a:off x="714375" y="2143125"/>
            <a:ext cx="7786688" cy="4056063"/>
          </a:xfrm>
          <a:prstGeom prst="rect">
            <a:avLst/>
          </a:prstGeom>
          <a:noFill/>
          <a:ln w="9525">
            <a:noFill/>
            <a:miter lim="800000"/>
            <a:headEnd/>
            <a:tailEnd/>
          </a:ln>
        </p:spPr>
        <p:txBody>
          <a:bodyPr>
            <a:spAutoFit/>
          </a:bodyPr>
          <a:lstStyle/>
          <a:p>
            <a:pPr>
              <a:lnSpc>
                <a:spcPct val="90000"/>
              </a:lnSpc>
              <a:spcBef>
                <a:spcPct val="20000"/>
              </a:spcBef>
              <a:buFontTx/>
              <a:buChar char="•"/>
            </a:pPr>
            <a:r>
              <a:rPr lang="en-US" sz="1600"/>
              <a:t>God for his mercy.</a:t>
            </a:r>
          </a:p>
          <a:p>
            <a:pPr>
              <a:lnSpc>
                <a:spcPct val="90000"/>
              </a:lnSpc>
              <a:spcBef>
                <a:spcPct val="20000"/>
              </a:spcBef>
            </a:pPr>
            <a:endParaRPr lang="en-US" sz="1600"/>
          </a:p>
          <a:p>
            <a:pPr>
              <a:lnSpc>
                <a:spcPct val="90000"/>
              </a:lnSpc>
              <a:spcBef>
                <a:spcPct val="20000"/>
              </a:spcBef>
              <a:buFontTx/>
              <a:buChar char="•"/>
            </a:pPr>
            <a:r>
              <a:rPr lang="en-US" sz="1600"/>
              <a:t>WaterAid  for funding this conference</a:t>
            </a:r>
          </a:p>
          <a:p>
            <a:pPr>
              <a:lnSpc>
                <a:spcPct val="90000"/>
              </a:lnSpc>
              <a:spcBef>
                <a:spcPct val="20000"/>
              </a:spcBef>
            </a:pPr>
            <a:endParaRPr lang="en-US" sz="1600"/>
          </a:p>
          <a:p>
            <a:pPr>
              <a:lnSpc>
                <a:spcPct val="90000"/>
              </a:lnSpc>
              <a:spcBef>
                <a:spcPct val="20000"/>
              </a:spcBef>
              <a:buFontTx/>
              <a:buChar char="•"/>
            </a:pPr>
            <a:r>
              <a:rPr lang="en-US" sz="1600"/>
              <a:t> The FAWEMA National Coordinator and her Office for funding  the Pad making</a:t>
            </a:r>
          </a:p>
          <a:p>
            <a:pPr>
              <a:lnSpc>
                <a:spcPct val="90000"/>
              </a:lnSpc>
              <a:spcBef>
                <a:spcPct val="20000"/>
              </a:spcBef>
            </a:pPr>
            <a:r>
              <a:rPr lang="en-US" sz="1600"/>
              <a:t>  Project.</a:t>
            </a:r>
          </a:p>
          <a:p>
            <a:pPr>
              <a:lnSpc>
                <a:spcPct val="90000"/>
              </a:lnSpc>
              <a:spcBef>
                <a:spcPct val="20000"/>
              </a:spcBef>
            </a:pPr>
            <a:r>
              <a:rPr lang="en-US" sz="1600"/>
              <a:t> </a:t>
            </a:r>
          </a:p>
          <a:p>
            <a:pPr>
              <a:lnSpc>
                <a:spcPct val="90000"/>
              </a:lnSpc>
              <a:spcBef>
                <a:spcPct val="20000"/>
              </a:spcBef>
              <a:buFontTx/>
              <a:buChar char="•"/>
            </a:pPr>
            <a:r>
              <a:rPr lang="en-US" sz="1600"/>
              <a:t> FAWEMA MSG for their dedication in pad making project </a:t>
            </a:r>
          </a:p>
          <a:p>
            <a:pPr>
              <a:lnSpc>
                <a:spcPct val="90000"/>
              </a:lnSpc>
              <a:spcBef>
                <a:spcPct val="20000"/>
              </a:spcBef>
            </a:pPr>
            <a:endParaRPr lang="en-US" sz="1600"/>
          </a:p>
          <a:p>
            <a:pPr>
              <a:lnSpc>
                <a:spcPct val="90000"/>
              </a:lnSpc>
              <a:spcBef>
                <a:spcPct val="20000"/>
              </a:spcBef>
              <a:buFontTx/>
              <a:buChar char="•"/>
            </a:pPr>
            <a:r>
              <a:rPr lang="en-US" sz="1600"/>
              <a:t>All teachers at Liwonde Secondary school for their  support</a:t>
            </a:r>
          </a:p>
          <a:p>
            <a:pPr>
              <a:lnSpc>
                <a:spcPct val="90000"/>
              </a:lnSpc>
              <a:spcBef>
                <a:spcPct val="20000"/>
              </a:spcBef>
            </a:pPr>
            <a:endParaRPr lang="en-US" sz="1600"/>
          </a:p>
          <a:p>
            <a:pPr>
              <a:lnSpc>
                <a:spcPct val="90000"/>
              </a:lnSpc>
              <a:spcBef>
                <a:spcPct val="20000"/>
              </a:spcBef>
              <a:buFontTx/>
              <a:buChar char="•"/>
            </a:pPr>
            <a:r>
              <a:rPr lang="en-US" sz="1600"/>
              <a:t>T/A  Sitola  GVH Kalonjere  and all chiefs  from the villages surrounding the school  for their moral support and</a:t>
            </a:r>
          </a:p>
          <a:p>
            <a:pPr>
              <a:lnSpc>
                <a:spcPct val="90000"/>
              </a:lnSpc>
              <a:spcBef>
                <a:spcPct val="20000"/>
              </a:spcBef>
            </a:pPr>
            <a:r>
              <a:rPr lang="en-US" sz="1600"/>
              <a:t>  encouragement</a:t>
            </a:r>
          </a:p>
          <a:p>
            <a:pPr>
              <a:lnSpc>
                <a:spcPct val="90000"/>
              </a:lnSpc>
              <a:spcBef>
                <a:spcPct val="20000"/>
              </a:spcBef>
            </a:pPr>
            <a:endParaRPr lang="en-US" sz="16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28625" y="285750"/>
            <a:ext cx="8229600" cy="1143000"/>
          </a:xfrm>
        </p:spPr>
        <p:txBody>
          <a:bodyPr/>
          <a:lstStyle/>
          <a:p>
            <a:pPr eaLnBrk="1" hangingPunct="1"/>
            <a:r>
              <a:rPr lang="en-GB" sz="2000" smtClean="0">
                <a:solidFill>
                  <a:srgbClr val="663300"/>
                </a:solidFill>
              </a:rPr>
              <a:t>Lets stop the  fire of poverty which is burning the  African girl child  and unite in uplifting her from the circle of poverty !!! Thank you &amp; God bless you all.</a:t>
            </a:r>
            <a:r>
              <a:rPr lang="en-GB" sz="1200" smtClean="0"/>
              <a:t> </a:t>
            </a:r>
          </a:p>
        </p:txBody>
      </p:sp>
      <p:pic>
        <p:nvPicPr>
          <p:cNvPr id="20483" name="Picture 4" descr="Climate%20Change"/>
          <p:cNvPicPr>
            <a:picLocks noGrp="1" noChangeAspect="1" noChangeArrowheads="1"/>
          </p:cNvPicPr>
          <p:nvPr>
            <p:ph idx="1"/>
          </p:nvPr>
        </p:nvPicPr>
        <p:blipFill>
          <a:blip r:embed="rId3" cstate="print"/>
          <a:srcRect/>
          <a:stretch>
            <a:fillRect/>
          </a:stretch>
        </p:blipFill>
        <p:spPr>
          <a:xfrm>
            <a:off x="2071688" y="1785938"/>
            <a:ext cx="4643437" cy="4429125"/>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title"/>
          </p:nvPr>
        </p:nvSpPr>
        <p:spPr/>
        <p:txBody>
          <a:bodyPr/>
          <a:lstStyle/>
          <a:p>
            <a:pPr eaLnBrk="1" hangingPunct="1"/>
            <a:r>
              <a:rPr lang="en-GB" smtClean="0">
                <a:solidFill>
                  <a:srgbClr val="663300"/>
                </a:solidFill>
              </a:rPr>
              <a:t>Presentation Outline</a:t>
            </a:r>
          </a:p>
        </p:txBody>
      </p:sp>
      <p:sp>
        <p:nvSpPr>
          <p:cNvPr id="6147" name="Rectangle 6"/>
          <p:cNvSpPr>
            <a:spLocks noGrp="1" noChangeArrowheads="1"/>
          </p:cNvSpPr>
          <p:nvPr>
            <p:ph idx="1"/>
          </p:nvPr>
        </p:nvSpPr>
        <p:spPr/>
        <p:txBody>
          <a:bodyPr/>
          <a:lstStyle/>
          <a:p>
            <a:pPr eaLnBrk="1" hangingPunct="1"/>
            <a:r>
              <a:rPr lang="en-US" smtClean="0"/>
              <a:t>Introduction </a:t>
            </a:r>
          </a:p>
          <a:p>
            <a:pPr eaLnBrk="1" hangingPunct="1"/>
            <a:r>
              <a:rPr lang="en-GB" smtClean="0"/>
              <a:t>Problem statement</a:t>
            </a:r>
            <a:endParaRPr lang="en-US" smtClean="0"/>
          </a:p>
          <a:p>
            <a:pPr eaLnBrk="1" hangingPunct="1"/>
            <a:r>
              <a:rPr lang="en-US" smtClean="0"/>
              <a:t>Project  objectives</a:t>
            </a:r>
            <a:endParaRPr lang="en-GB" smtClean="0"/>
          </a:p>
          <a:p>
            <a:pPr eaLnBrk="1" hangingPunct="1"/>
            <a:r>
              <a:rPr lang="en-US" smtClean="0"/>
              <a:t>Locally-made sanitary pads  project</a:t>
            </a:r>
          </a:p>
          <a:p>
            <a:pPr eaLnBrk="1" hangingPunct="1"/>
            <a:r>
              <a:rPr lang="en-US" smtClean="0"/>
              <a:t>Achievements</a:t>
            </a:r>
            <a:endParaRPr lang="en-GB" smtClean="0"/>
          </a:p>
          <a:p>
            <a:pPr eaLnBrk="1" hangingPunct="1"/>
            <a:r>
              <a:rPr lang="en-US" smtClean="0"/>
              <a:t>Challenges</a:t>
            </a:r>
          </a:p>
          <a:p>
            <a:pPr marL="273050" lvl="1" indent="-273050" eaLnBrk="1" hangingPunct="1">
              <a:buClr>
                <a:srgbClr val="0BD0D9"/>
              </a:buClr>
              <a:buSzPct val="95000"/>
            </a:pPr>
            <a:r>
              <a:rPr lang="en-US" smtClean="0"/>
              <a:t>Way forward</a:t>
            </a:r>
          </a:p>
          <a:p>
            <a:pPr marL="273050" lvl="1" indent="-273050" eaLnBrk="1" hangingPunct="1">
              <a:buClr>
                <a:srgbClr val="0BD0D9"/>
              </a:buClr>
              <a:buSzPct val="95000"/>
            </a:pPr>
            <a:r>
              <a:rPr lang="en-US" smtClean="0"/>
              <a:t>Conclusion</a:t>
            </a:r>
            <a:endParaRPr lang="en-GB" smtClean="0"/>
          </a:p>
          <a:p>
            <a:pPr eaLnBrk="1" hangingPunct="1"/>
            <a:r>
              <a:rPr lang="en-GB" smtClean="0"/>
              <a:t>Acknowledgements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smtClean="0">
                <a:solidFill>
                  <a:srgbClr val="663300"/>
                </a:solidFill>
              </a:rPr>
              <a:t>Introduction</a:t>
            </a:r>
          </a:p>
        </p:txBody>
      </p:sp>
      <p:sp>
        <p:nvSpPr>
          <p:cNvPr id="7171" name="Rectangle 4"/>
          <p:cNvSpPr>
            <a:spLocks noGrp="1" noChangeArrowheads="1"/>
          </p:cNvSpPr>
          <p:nvPr>
            <p:ph idx="1"/>
          </p:nvPr>
        </p:nvSpPr>
        <p:spPr/>
        <p:txBody>
          <a:bodyPr/>
          <a:lstStyle/>
          <a:p>
            <a:pPr eaLnBrk="1" hangingPunct="1">
              <a:lnSpc>
                <a:spcPct val="80000"/>
              </a:lnSpc>
              <a:buFont typeface="Wingdings 2" pitchFamily="18" charset="2"/>
              <a:buNone/>
            </a:pPr>
            <a:endParaRPr lang="en-US" sz="2400" smtClean="0"/>
          </a:p>
          <a:p>
            <a:pPr eaLnBrk="1" hangingPunct="1">
              <a:lnSpc>
                <a:spcPct val="80000"/>
              </a:lnSpc>
            </a:pPr>
            <a:r>
              <a:rPr lang="en-US" sz="2000" smtClean="0"/>
              <a:t>The overall objective of the National Sanitation Policy (2008) is to achieve universal access to improved sanitation and safe hygiene practices whilst ensuring sustainable environmental management for economic growth. </a:t>
            </a:r>
          </a:p>
          <a:p>
            <a:pPr eaLnBrk="1" hangingPunct="1">
              <a:lnSpc>
                <a:spcPct val="80000"/>
              </a:lnSpc>
            </a:pPr>
            <a:r>
              <a:rPr lang="en-US" sz="2000" smtClean="0"/>
              <a:t>It aims at ensuring that all people own or have access to improved sanitary facilities and that they practice safe hygiene and safe recycling of liquid and solid waste for sustainable environmental management and socio-economic development. </a:t>
            </a:r>
          </a:p>
          <a:p>
            <a:pPr eaLnBrk="1" hangingPunct="1">
              <a:lnSpc>
                <a:spcPct val="80000"/>
              </a:lnSpc>
              <a:buFont typeface="Wingdings 2" pitchFamily="18" charset="2"/>
              <a:buNone/>
            </a:pPr>
            <a:endParaRPr lang="en-US" sz="2000" smtClean="0"/>
          </a:p>
          <a:p>
            <a:pPr eaLnBrk="1" hangingPunct="1">
              <a:lnSpc>
                <a:spcPct val="80000"/>
              </a:lnSpc>
            </a:pPr>
            <a:r>
              <a:rPr lang="en-US" sz="2000" smtClean="0"/>
              <a:t>The policy advocates the use of participatory methods in delivering health and hygiene interventions. </a:t>
            </a:r>
          </a:p>
          <a:p>
            <a:pPr eaLnBrk="1" hangingPunct="1">
              <a:lnSpc>
                <a:spcPct val="80000"/>
              </a:lnSpc>
            </a:pPr>
            <a:r>
              <a:rPr lang="en-US" sz="2000" smtClean="0"/>
              <a:t>On sanitation and hygiene in rural areas, the policy’s objective is to increase access to improved sanitation and to promote safe hygiene practices, new technologies, proper waste disposal and recycling of wastes.</a:t>
            </a:r>
            <a:endParaRPr lang="en-GB" sz="20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smtClean="0">
                <a:solidFill>
                  <a:srgbClr val="663300"/>
                </a:solidFill>
              </a:rPr>
              <a:t>Introduction contd</a:t>
            </a:r>
          </a:p>
        </p:txBody>
      </p:sp>
      <p:sp>
        <p:nvSpPr>
          <p:cNvPr id="8195" name="Rectangle 3"/>
          <p:cNvSpPr>
            <a:spLocks noGrp="1" noChangeArrowheads="1"/>
          </p:cNvSpPr>
          <p:nvPr>
            <p:ph idx="1"/>
          </p:nvPr>
        </p:nvSpPr>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en-US" sz="2800" dirty="0" smtClean="0"/>
              <a:t>To achieve this, local artisans and sanitation promoters need to be trained in the production and marketing of sanitation hardware, respectively.</a:t>
            </a:r>
          </a:p>
          <a:p>
            <a:pPr marL="274320" indent="-274320" eaLnBrk="1" fontAlgn="auto" hangingPunct="1">
              <a:spcAft>
                <a:spcPts val="0"/>
              </a:spcAft>
              <a:buClr>
                <a:schemeClr val="accent3"/>
              </a:buClr>
              <a:buFont typeface="Wingdings 2" pitchFamily="18" charset="2"/>
              <a:buNone/>
              <a:defRPr/>
            </a:pPr>
            <a:endParaRPr lang="en-GB" sz="2800" dirty="0" smtClean="0"/>
          </a:p>
          <a:p>
            <a:pPr marL="274320" indent="-274320" eaLnBrk="1" fontAlgn="auto" hangingPunct="1">
              <a:spcAft>
                <a:spcPts val="0"/>
              </a:spcAft>
              <a:buClr>
                <a:schemeClr val="accent3"/>
              </a:buClr>
              <a:buFont typeface="Wingdings 2"/>
              <a:buChar char=""/>
              <a:defRPr/>
            </a:pPr>
            <a:r>
              <a:rPr lang="en-US" sz="2800" dirty="0" smtClean="0"/>
              <a:t>On gender, the policy encourages the establishment of gender sensitive mechanisms when creating user committees.</a:t>
            </a:r>
          </a:p>
          <a:p>
            <a:pPr marL="274320" indent="-274320" eaLnBrk="1" fontAlgn="auto" hangingPunct="1">
              <a:spcAft>
                <a:spcPts val="0"/>
              </a:spcAft>
              <a:buClr>
                <a:schemeClr val="accent3"/>
              </a:buClr>
              <a:buFont typeface="Wingdings 2" pitchFamily="18" charset="2"/>
              <a:buNone/>
              <a:defRPr/>
            </a:pPr>
            <a:endParaRPr lang="en-GB" sz="2800" dirty="0" smtClean="0"/>
          </a:p>
          <a:p>
            <a:pPr marL="274320" indent="-274320" eaLnBrk="1" fontAlgn="auto" hangingPunct="1">
              <a:spcAft>
                <a:spcPts val="0"/>
              </a:spcAft>
              <a:buClr>
                <a:schemeClr val="accent3"/>
              </a:buClr>
              <a:buFont typeface="Wingdings 2"/>
              <a:buChar char=""/>
              <a:defRPr/>
            </a:pPr>
            <a:r>
              <a:rPr lang="en-US" sz="2800" dirty="0" smtClean="0"/>
              <a:t>On children and youths, the policy advocates early exposure to good sanitation and hygiene.</a:t>
            </a:r>
          </a:p>
          <a:p>
            <a:pPr marL="274320" indent="-274320" eaLnBrk="1" fontAlgn="auto" hangingPunct="1">
              <a:spcAft>
                <a:spcPts val="0"/>
              </a:spcAft>
              <a:buClr>
                <a:schemeClr val="accent3"/>
              </a:buClr>
              <a:buFont typeface="Wingdings 2" pitchFamily="18" charset="2"/>
              <a:buNone/>
              <a:defRPr/>
            </a:pPr>
            <a:endParaRPr lang="en-US" sz="2800" dirty="0" smtClean="0"/>
          </a:p>
          <a:p>
            <a:pPr marL="274320" indent="-274320" eaLnBrk="1" fontAlgn="auto" hangingPunct="1">
              <a:spcAft>
                <a:spcPts val="0"/>
              </a:spcAft>
              <a:buClr>
                <a:schemeClr val="accent3"/>
              </a:buClr>
              <a:buFont typeface="Wingdings 2"/>
              <a:buChar char=""/>
              <a:defRPr/>
            </a:pPr>
            <a:r>
              <a:rPr lang="en-US" sz="2800" dirty="0" smtClean="0"/>
              <a:t>It  also advocates for the provision of services and facilities at a subsidized price to the poor. </a:t>
            </a:r>
          </a:p>
          <a:p>
            <a:pPr marL="274320" indent="-274320" eaLnBrk="1" fontAlgn="auto" hangingPunct="1">
              <a:spcAft>
                <a:spcPts val="0"/>
              </a:spcAft>
              <a:buClr>
                <a:schemeClr val="accent3"/>
              </a:buClr>
              <a:buFont typeface="Wingdings 2" pitchFamily="18" charset="2"/>
              <a:buNone/>
              <a:defRPr/>
            </a:pPr>
            <a:endParaRPr lang="en-GB" sz="2800" dirty="0" smtClean="0"/>
          </a:p>
          <a:p>
            <a:pPr marL="274320" indent="-274320" eaLnBrk="1" fontAlgn="auto" hangingPunct="1">
              <a:spcAft>
                <a:spcPts val="0"/>
              </a:spcAft>
              <a:buClr>
                <a:schemeClr val="accent3"/>
              </a:buClr>
              <a:buFont typeface="Wingdings 2" pitchFamily="18" charset="2"/>
              <a:buNone/>
              <a:defRPr/>
            </a:pPr>
            <a:endParaRPr lang="en-GB"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Grp="1" noChangeArrowheads="1"/>
          </p:cNvSpPr>
          <p:nvPr>
            <p:ph type="title"/>
          </p:nvPr>
        </p:nvSpPr>
        <p:spPr/>
        <p:txBody>
          <a:bodyPr/>
          <a:lstStyle/>
          <a:p>
            <a:pPr eaLnBrk="1" hangingPunct="1"/>
            <a:r>
              <a:rPr lang="en-GB" smtClean="0">
                <a:solidFill>
                  <a:srgbClr val="663300"/>
                </a:solidFill>
              </a:rPr>
              <a:t>Problem Statement</a:t>
            </a:r>
          </a:p>
        </p:txBody>
      </p:sp>
      <p:sp>
        <p:nvSpPr>
          <p:cNvPr id="9219" name="Rectangle 3"/>
          <p:cNvSpPr>
            <a:spLocks noGrp="1" noChangeArrowheads="1"/>
          </p:cNvSpPr>
          <p:nvPr>
            <p:ph idx="1"/>
          </p:nvPr>
        </p:nvSpPr>
        <p:spPr/>
        <p:txBody>
          <a:bodyPr/>
          <a:lstStyle/>
          <a:p>
            <a:pPr eaLnBrk="1" hangingPunct="1"/>
            <a:r>
              <a:rPr lang="en-US" sz="1800" smtClean="0"/>
              <a:t>Menstruation is one of the contributing factors to poor performance and high dropout rates among girls in LDCs.</a:t>
            </a:r>
          </a:p>
          <a:p>
            <a:pPr eaLnBrk="1" hangingPunct="1"/>
            <a:r>
              <a:rPr lang="en-US" sz="1800" smtClean="0"/>
              <a:t>Most  girls do not go to school during their monthly periods as they are  afraid of staining their clothes.</a:t>
            </a:r>
          </a:p>
          <a:p>
            <a:pPr eaLnBrk="1" hangingPunct="1"/>
            <a:r>
              <a:rPr lang="en-US" sz="1800" smtClean="0"/>
              <a:t>For those who are courageous enough and attend lessons do not participate fully in class which affect the  participatory teaching and learning approach</a:t>
            </a:r>
          </a:p>
          <a:p>
            <a:pPr eaLnBrk="1" hangingPunct="1"/>
            <a:r>
              <a:rPr lang="en-US" sz="1800" smtClean="0"/>
              <a:t>Hence Several organizations indulge themselves in  assisting the girls with factory- made sanitary pads in order to minimize the problem </a:t>
            </a:r>
          </a:p>
          <a:p>
            <a:pPr eaLnBrk="1" hangingPunct="1"/>
            <a:r>
              <a:rPr lang="en-US" sz="1800" smtClean="0"/>
              <a:t>However, this has been proved to be unsustainable and unhygienic as most schools do not have incinerators. </a:t>
            </a:r>
          </a:p>
          <a:p>
            <a:pPr eaLnBrk="1" hangingPunct="1"/>
            <a:r>
              <a:rPr lang="en-US" sz="1800" smtClean="0"/>
              <a:t>They are also expensive as they can not be re-used.</a:t>
            </a:r>
          </a:p>
          <a:p>
            <a:pPr eaLnBrk="1" hangingPunct="1"/>
            <a:r>
              <a:rPr lang="en-US" sz="1800" smtClean="0"/>
              <a:t>It is against this background that (FAWEMA) trained the MSG at Liwonde Secondary in Machinga district, Malawi in locally- made sanitary pads for the girls.</a:t>
            </a:r>
          </a:p>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mtClean="0">
                <a:solidFill>
                  <a:srgbClr val="663300"/>
                </a:solidFill>
              </a:rPr>
              <a:t>Project Objectives</a:t>
            </a:r>
            <a:endParaRPr lang="en-US" smtClean="0"/>
          </a:p>
        </p:txBody>
      </p:sp>
      <p:sp>
        <p:nvSpPr>
          <p:cNvPr id="10243" name="Content Placeholder 2"/>
          <p:cNvSpPr>
            <a:spLocks noGrp="1"/>
          </p:cNvSpPr>
          <p:nvPr>
            <p:ph idx="1"/>
          </p:nvPr>
        </p:nvSpPr>
        <p:spPr/>
        <p:txBody>
          <a:bodyPr/>
          <a:lstStyle/>
          <a:p>
            <a:r>
              <a:rPr lang="en-US" sz="1800" smtClean="0"/>
              <a:t>In general the project aimed at training and equipping FAWEMA MSG at Liwonde Secondary School with life skills which can enhance sanitation and hygiene at the school and at the same  time improving the girls participation and performance in class more especially in  science subjects. </a:t>
            </a:r>
          </a:p>
          <a:p>
            <a:r>
              <a:rPr lang="en-US" sz="1800" smtClean="0"/>
              <a:t>Specifically the study was conducted to:-</a:t>
            </a:r>
          </a:p>
          <a:p>
            <a:r>
              <a:rPr lang="en-US" sz="1800" smtClean="0"/>
              <a:t>enable the MSG make sanitary pads and pass on the knowledge to  peers, daughters and future generations.</a:t>
            </a:r>
          </a:p>
          <a:p>
            <a:r>
              <a:rPr lang="en-US" sz="1800" smtClean="0"/>
              <a:t>make girls attend classes comfortably without worrying about un-eventualities that are to do with their menstruation.</a:t>
            </a:r>
          </a:p>
          <a:p>
            <a:r>
              <a:rPr lang="en-US" sz="1800" smtClean="0"/>
              <a:t>raise self-esteem of girls in class when answering questions that demand them to stand up or demonstrate something in front of other students.</a:t>
            </a:r>
          </a:p>
          <a:p>
            <a:r>
              <a:rPr lang="en-US" sz="1800" smtClean="0"/>
              <a:t>improve sanitation and hygiene at the school as the headteacher at the school complained of    frequent blockage of toilets due to the use of sanitary pads which are bought from shops which they used to distribute to the girls.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28625" y="642938"/>
            <a:ext cx="8229600" cy="1143000"/>
          </a:xfrm>
        </p:spPr>
        <p:txBody>
          <a:bodyPr/>
          <a:lstStyle/>
          <a:p>
            <a:r>
              <a:rPr lang="en-US" b="1" smtClean="0">
                <a:solidFill>
                  <a:srgbClr val="663300"/>
                </a:solidFill>
              </a:rPr>
              <a:t>Sanitary Pad Making Project</a:t>
            </a:r>
            <a:endParaRPr lang="en-US" smtClean="0">
              <a:solidFill>
                <a:srgbClr val="663300"/>
              </a:solidFill>
            </a:endParaRPr>
          </a:p>
        </p:txBody>
      </p:sp>
      <p:sp>
        <p:nvSpPr>
          <p:cNvPr id="11267" name="Content Placeholder 2"/>
          <p:cNvSpPr>
            <a:spLocks noGrp="1"/>
          </p:cNvSpPr>
          <p:nvPr>
            <p:ph idx="1"/>
          </p:nvPr>
        </p:nvSpPr>
        <p:spPr/>
        <p:txBody>
          <a:bodyPr/>
          <a:lstStyle/>
          <a:p>
            <a:r>
              <a:rPr lang="en-US" sz="2000" smtClean="0"/>
              <a:t>The MSG was trained on how to make the sanitary pads using locally available materials that FAWEMA provided to the MSG for the pad making exercise. </a:t>
            </a:r>
          </a:p>
          <a:p>
            <a:pPr>
              <a:buFont typeface="Wingdings 2" pitchFamily="18" charset="2"/>
              <a:buNone/>
            </a:pPr>
            <a:endParaRPr lang="en-US" sz="2000" smtClean="0"/>
          </a:p>
          <a:p>
            <a:r>
              <a:rPr lang="en-US" sz="2000" smtClean="0"/>
              <a:t>The pad is made from a piece of cloth, plastic paper and cotton wool or cloth. The sanitary pad has strings which are tied on to the waist to prevent dislocation</a:t>
            </a:r>
          </a:p>
          <a:p>
            <a:pPr>
              <a:buFont typeface="Wingdings 2" pitchFamily="18" charset="2"/>
              <a:buNone/>
            </a:pPr>
            <a:endParaRPr lang="en-US" sz="2000" smtClean="0"/>
          </a:p>
          <a:p>
            <a:r>
              <a:rPr lang="en-US" sz="2000" smtClean="0"/>
              <a:t>FAWEMA asked the MSG to make the pads and sell to the students at the school and the neighboring schools. </a:t>
            </a:r>
          </a:p>
          <a:p>
            <a:endParaRPr lang="en-US" sz="2000" smtClean="0"/>
          </a:p>
          <a:p>
            <a:r>
              <a:rPr lang="en-US" sz="2000" smtClean="0"/>
              <a:t>FAWEMA also suggested the price for the pads to be K100.00 each, the price which was thought to be affordable to students. </a:t>
            </a:r>
            <a:r>
              <a:rPr lang="en-US"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4000" b="1" smtClean="0">
                <a:solidFill>
                  <a:srgbClr val="663300"/>
                </a:solidFill>
              </a:rPr>
              <a:t>Sanitary Pad Making Project contd</a:t>
            </a:r>
            <a:endParaRPr lang="en-US" sz="4000" smtClean="0">
              <a:solidFill>
                <a:srgbClr val="663300"/>
              </a:solidFill>
            </a:endParaRPr>
          </a:p>
        </p:txBody>
      </p:sp>
      <p:sp>
        <p:nvSpPr>
          <p:cNvPr id="12291" name="Content Placeholder 2"/>
          <p:cNvSpPr>
            <a:spLocks noGrp="1"/>
          </p:cNvSpPr>
          <p:nvPr>
            <p:ph idx="1"/>
          </p:nvPr>
        </p:nvSpPr>
        <p:spPr/>
        <p:txBody>
          <a:bodyPr/>
          <a:lstStyle/>
          <a:p>
            <a:pPr>
              <a:buFont typeface="Wingdings 2" pitchFamily="18" charset="2"/>
              <a:buNone/>
            </a:pPr>
            <a:r>
              <a:rPr lang="en-US" smtClean="0"/>
              <a:t>   The MSG bought the materials for pad making which include cloth, sewing needles, tape measures, threads, plastic papers, cotton wool and pairs of cutting scissors.</a:t>
            </a:r>
          </a:p>
          <a:p>
            <a:pPr>
              <a:buFont typeface="Wingdings 2" pitchFamily="18" charset="2"/>
              <a:buNone/>
            </a:pPr>
            <a:r>
              <a:rPr lang="en-US" smtClean="0"/>
              <a:t>    The exercise of pad making started on the 12</a:t>
            </a:r>
            <a:r>
              <a:rPr lang="en-US" baseline="30000" smtClean="0"/>
              <a:t>th</a:t>
            </a:r>
            <a:r>
              <a:rPr lang="en-US" smtClean="0"/>
              <a:t> August 2011.</a:t>
            </a:r>
          </a:p>
          <a:p>
            <a:pPr>
              <a:buFont typeface="Wingdings 2" pitchFamily="18" charset="2"/>
              <a:buNone/>
            </a:pPr>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solidFill>
                  <a:srgbClr val="663300"/>
                </a:solidFill>
              </a:rPr>
              <a:t>Achievements</a:t>
            </a:r>
          </a:p>
        </p:txBody>
      </p:sp>
      <p:sp>
        <p:nvSpPr>
          <p:cNvPr id="13315" name="Content Placeholder 2"/>
          <p:cNvSpPr>
            <a:spLocks noGrp="1"/>
          </p:cNvSpPr>
          <p:nvPr>
            <p:ph idx="1"/>
          </p:nvPr>
        </p:nvSpPr>
        <p:spPr/>
        <p:txBody>
          <a:bodyPr/>
          <a:lstStyle/>
          <a:p>
            <a:r>
              <a:rPr lang="en-US" sz="2800" smtClean="0"/>
              <a:t>The MSG through the PTA managed to build the pit latrine  which is a girl child friendly</a:t>
            </a:r>
          </a:p>
          <a:p>
            <a:r>
              <a:rPr lang="en-US" sz="2800" smtClean="0"/>
              <a:t>The locally made sanitary pad has helped to improve the attendance among girls as the pads help to keep the girl child in school in “all seasons” thus whether the girl child is menstruating or not.</a:t>
            </a:r>
          </a:p>
          <a:p>
            <a:r>
              <a:rPr lang="en-US" sz="2800" smtClean="0"/>
              <a:t>The MSG has also  helped  in the sensitization on reproductive health to  the girls at the school and neighboring schools</a:t>
            </a:r>
          </a:p>
          <a:p>
            <a:pPr>
              <a:buFont typeface="Wingdings 2" pitchFamily="18" charset="2"/>
              <a:buNone/>
            </a:pPr>
            <a:endParaRPr lang="en-US" sz="2800" smtClean="0"/>
          </a:p>
          <a:p>
            <a:endParaRPr lang="en-US"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3564</TotalTime>
  <Words>1324</Words>
  <Application>Microsoft Office PowerPoint</Application>
  <PresentationFormat>On-screen Show (4:3)</PresentationFormat>
  <Paragraphs>107</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Constantia</vt:lpstr>
      <vt:lpstr>Wingdings 2</vt:lpstr>
      <vt:lpstr>Flow</vt:lpstr>
      <vt:lpstr>SANITARY PAD MAKING: - A MITIGATION IN CURBING     ABSENTEEISM AMONG GIRLS AS ONE OF THE CHALLENGES OF   MENSTRUATION , SANITATION AND HYGIENE IN BOTH PRIMARY AND   SECONDARY SCHOOLS. </vt:lpstr>
      <vt:lpstr>Presentation Outline</vt:lpstr>
      <vt:lpstr>Introduction</vt:lpstr>
      <vt:lpstr>Introduction contd</vt:lpstr>
      <vt:lpstr>Problem Statement</vt:lpstr>
      <vt:lpstr>Project Objectives</vt:lpstr>
      <vt:lpstr>Sanitary Pad Making Project</vt:lpstr>
      <vt:lpstr>Sanitary Pad Making Project contd</vt:lpstr>
      <vt:lpstr>Achievements</vt:lpstr>
      <vt:lpstr>Achievements contd</vt:lpstr>
      <vt:lpstr>Challenges</vt:lpstr>
      <vt:lpstr>Way forward</vt:lpstr>
      <vt:lpstr>    Conclusion</vt:lpstr>
      <vt:lpstr>Challenges contd </vt:lpstr>
      <vt:lpstr>Acknowledgements </vt:lpstr>
      <vt:lpstr>Lets stop the  fire of poverty which is burning the  African girl child  and unite in uplifting her from the circle of poverty !!! Thank you &amp; God bless you all. </vt:lpstr>
    </vt:vector>
  </TitlesOfParts>
  <Company>Plan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Change and Health: An Examination of Disease Prevalence Rate and Vulnerabil</dc:title>
  <dc:creator>Esther</dc:creator>
  <cp:lastModifiedBy>ITD</cp:lastModifiedBy>
  <cp:revision>168</cp:revision>
  <dcterms:created xsi:type="dcterms:W3CDTF">2009-09-07T19:25:02Z</dcterms:created>
  <dcterms:modified xsi:type="dcterms:W3CDTF">2012-10-01T09:38:48Z</dcterms:modified>
</cp:coreProperties>
</file>