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57" r:id="rId4"/>
    <p:sldId id="261" r:id="rId5"/>
    <p:sldId id="258" r:id="rId6"/>
    <p:sldId id="264" r:id="rId7"/>
    <p:sldId id="260" r:id="rId8"/>
    <p:sldId id="259" r:id="rId9"/>
    <p:sldId id="262" r:id="rId10"/>
    <p:sldId id="263"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0" y="60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58209515-8735-4F59-B534-BCA916B631A1}" type="datetimeFigureOut">
              <a:rPr lang="en-US"/>
              <a:pPr>
                <a:defRPr/>
              </a:pPr>
              <a:t>10/1/2012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2856EA8E-03B1-4680-B8C7-59E7EACCE3C8}"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D8080AA-66D4-4295-BA42-25DAEE4DBA8C}" type="datetimeFigureOut">
              <a:rPr lang="en-US"/>
              <a:pPr>
                <a:defRPr/>
              </a:pPr>
              <a:t>10/1/2012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D9800E29-7D81-46E5-A5C4-95BD3D21B4CE}"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1C42821-5D01-43E5-8D76-0C184D7880A4}" type="datetimeFigureOut">
              <a:rPr lang="en-US"/>
              <a:pPr>
                <a:defRPr/>
              </a:pPr>
              <a:t>10/1/2012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E8FC20BC-9E47-4FBE-B9B8-3C31D93FD52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0D55E39-0C9A-472C-AB65-CABDF9018439}" type="datetimeFigureOut">
              <a:rPr lang="en-US"/>
              <a:pPr>
                <a:defRPr/>
              </a:pPr>
              <a:t>10/1/2012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09E638F7-5D07-43DC-B34F-7F65EA094F7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D660CA4-8757-46A0-B9E0-39EEA78D5B9E}" type="datetimeFigureOut">
              <a:rPr lang="en-US"/>
              <a:pPr>
                <a:defRPr/>
              </a:pPr>
              <a:t>10/1/2012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E2637A9-4732-4A5C-A39A-B9A4BF51DFE5}"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B4B45BE-5AF9-4580-9CC3-85EB79BA6DAA}" type="datetimeFigureOut">
              <a:rPr lang="en-US"/>
              <a:pPr>
                <a:defRPr/>
              </a:pPr>
              <a:t>10/1/2012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262919EE-7DC9-4557-8ADB-A988889403B9}"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F35A83E7-5776-4207-BA11-BBD5FD419244}" type="datetimeFigureOut">
              <a:rPr lang="en-US"/>
              <a:pPr>
                <a:defRPr/>
              </a:pPr>
              <a:t>10/1/2012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58DC7FAD-377B-401D-8220-009D65E621F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D052413-7F91-495A-A692-B924B25DBE25}" type="datetimeFigureOut">
              <a:rPr lang="en-US"/>
              <a:pPr>
                <a:defRPr/>
              </a:pPr>
              <a:t>10/1/2012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CE1CD45D-4284-4BF7-A1B9-39226ACA38E3}"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AEBFF3F8-CE6D-49BE-8730-6228EA2905BA}" type="datetimeFigureOut">
              <a:rPr lang="en-US"/>
              <a:pPr>
                <a:defRPr/>
              </a:pPr>
              <a:t>10/1/2012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5151552B-ED07-46B1-BA46-4A6D4F6E203C}"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CA51DEF-D605-49AF-B6FF-363BE0B678AF}" type="datetimeFigureOut">
              <a:rPr lang="en-US"/>
              <a:pPr>
                <a:defRPr/>
              </a:pPr>
              <a:t>10/1/2012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AD8BE56-A91F-4C7E-903D-87FB941087F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1C5D23B-DE6B-4298-9708-B928EB31079C}" type="datetimeFigureOut">
              <a:rPr lang="en-US"/>
              <a:pPr>
                <a:defRPr/>
              </a:pPr>
              <a:t>10/1/2012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E9778FA-FDD7-4A35-B3E0-2E3B040DDAE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smtClean="0">
                <a:solidFill>
                  <a:schemeClr val="tx2">
                    <a:shade val="90000"/>
                  </a:schemeClr>
                </a:solidFill>
              </a:defRPr>
            </a:lvl1pPr>
          </a:lstStyle>
          <a:p>
            <a:pPr>
              <a:defRPr/>
            </a:pPr>
            <a:fld id="{5B53952B-3151-45E0-B0A4-50EE19BD4D75}" type="datetimeFigureOut">
              <a:rPr lang="en-US"/>
              <a:pPr>
                <a:defRPr/>
              </a:pPr>
              <a:t>10/1/2012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37E99B8F-F9DD-4FD3-9E13-18D069F79C4D}"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0" r:id="rId4"/>
    <p:sldLayoutId id="2147483701" r:id="rId5"/>
    <p:sldLayoutId id="2147483702" r:id="rId6"/>
    <p:sldLayoutId id="2147483703" r:id="rId7"/>
    <p:sldLayoutId id="2147483704" r:id="rId8"/>
    <p:sldLayoutId id="2147483709" r:id="rId9"/>
    <p:sldLayoutId id="2147483705" r:id="rId10"/>
    <p:sldLayoutId id="2147483706"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fontAlgn="auto">
              <a:spcAft>
                <a:spcPts val="0"/>
              </a:spcAft>
              <a:defRPr/>
            </a:pPr>
            <a:r>
              <a:rPr lang="en-GB" dirty="0" smtClean="0"/>
              <a:t>Why Menstrual Hygiene Management  </a:t>
            </a:r>
          </a:p>
        </p:txBody>
      </p:sp>
      <p:sp>
        <p:nvSpPr>
          <p:cNvPr id="5123" name="Subtitle 2"/>
          <p:cNvSpPr>
            <a:spLocks noGrp="1"/>
          </p:cNvSpPr>
          <p:nvPr>
            <p:ph type="subTitle" idx="1"/>
          </p:nvPr>
        </p:nvSpPr>
        <p:spPr>
          <a:xfrm>
            <a:off x="533400" y="3228975"/>
            <a:ext cx="7854950" cy="1752600"/>
          </a:xfrm>
        </p:spPr>
        <p:txBody>
          <a:bodyPr/>
          <a:lstStyle/>
          <a:p>
            <a:pPr marR="0">
              <a:buFont typeface="Arial" charset="0"/>
              <a:buNone/>
            </a:pPr>
            <a:r>
              <a:rPr lang="en-GB" dirty="0" err="1" smtClean="0"/>
              <a:t>Ngabaghila</a:t>
            </a:r>
            <a:r>
              <a:rPr lang="en-GB" dirty="0" smtClean="0"/>
              <a:t> </a:t>
            </a:r>
            <a:r>
              <a:rPr lang="en-GB" dirty="0" err="1" smtClean="0"/>
              <a:t>Chatata</a:t>
            </a:r>
            <a:endParaRPr lang="en-GB" dirty="0" smtClean="0"/>
          </a:p>
          <a:p>
            <a:pPr marR="0">
              <a:buFont typeface="Arial" charset="0"/>
              <a:buNone/>
            </a:pPr>
            <a:r>
              <a:rPr lang="en-GB" dirty="0" smtClean="0"/>
              <a:t>National Coordinator </a:t>
            </a:r>
          </a:p>
          <a:p>
            <a:pPr marR="0">
              <a:buFont typeface="Arial" charset="0"/>
              <a:buNone/>
            </a:pPr>
            <a:r>
              <a:rPr lang="en-GB" dirty="0" smtClean="0"/>
              <a:t>WES Network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857250"/>
            <a:ext cx="8229600" cy="2571750"/>
          </a:xfrm>
        </p:spPr>
        <p:txBody>
          <a:bodyPr/>
          <a:lstStyle/>
          <a:p>
            <a:pPr fontAlgn="auto">
              <a:spcAft>
                <a:spcPts val="0"/>
              </a:spcAft>
              <a:defRPr/>
            </a:pPr>
            <a:r>
              <a:rPr lang="en-GB" smtClean="0"/>
              <a:t>		Thank You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mtClean="0"/>
              <a:t>Over View </a:t>
            </a:r>
          </a:p>
        </p:txBody>
      </p:sp>
      <p:sp>
        <p:nvSpPr>
          <p:cNvPr id="6147" name="Content Placeholder 2"/>
          <p:cNvSpPr>
            <a:spLocks noGrp="1"/>
          </p:cNvSpPr>
          <p:nvPr>
            <p:ph idx="1"/>
          </p:nvPr>
        </p:nvSpPr>
        <p:spPr/>
        <p:txBody>
          <a:bodyPr/>
          <a:lstStyle/>
          <a:p>
            <a:r>
              <a:rPr lang="en-GB" smtClean="0"/>
              <a:t>Background information</a:t>
            </a:r>
          </a:p>
          <a:p>
            <a:r>
              <a:rPr lang="en-GB" smtClean="0"/>
              <a:t>WHY Menstrual Hygiene management should be prioritised</a:t>
            </a:r>
          </a:p>
          <a:p>
            <a:r>
              <a:rPr lang="en-GB" smtClean="0"/>
              <a:t>Menstrual Hygiene Management as a girls child’s issue</a:t>
            </a:r>
          </a:p>
          <a:p>
            <a:r>
              <a:rPr lang="en-GB" smtClean="0"/>
              <a:t>What Should be done </a:t>
            </a:r>
          </a:p>
          <a:p>
            <a:r>
              <a:rPr lang="en-GB" smtClean="0"/>
              <a:t>Conclusion </a:t>
            </a:r>
          </a:p>
          <a:p>
            <a:endParaRPr lang="en-GB"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mtClean="0"/>
              <a:t>Background information</a:t>
            </a:r>
          </a:p>
        </p:txBody>
      </p:sp>
      <p:sp>
        <p:nvSpPr>
          <p:cNvPr id="7171" name="Content Placeholder 2"/>
          <p:cNvSpPr>
            <a:spLocks noGrp="1"/>
          </p:cNvSpPr>
          <p:nvPr>
            <p:ph idx="1"/>
          </p:nvPr>
        </p:nvSpPr>
        <p:spPr/>
        <p:txBody>
          <a:bodyPr/>
          <a:lstStyle/>
          <a:p>
            <a:pPr>
              <a:buFont typeface="Arial" charset="0"/>
              <a:buChar char="•"/>
            </a:pPr>
            <a:r>
              <a:rPr lang="en-GB" smtClean="0"/>
              <a:t>Menstrual Hygiene Management (MHM)  remains a key factor affecting Women/girls advancement </a:t>
            </a:r>
          </a:p>
          <a:p>
            <a:pPr>
              <a:buFont typeface="Arial" charset="0"/>
              <a:buChar char="•"/>
            </a:pPr>
            <a:r>
              <a:rPr lang="en-GB" smtClean="0"/>
              <a:t>It essentially Touches on their ability to  participate in development, their Sexual and reproductive health, and confidence levels</a:t>
            </a:r>
          </a:p>
          <a:p>
            <a:pPr>
              <a:buFont typeface="Arial" charset="0"/>
              <a:buChar char="•"/>
            </a:pPr>
            <a:r>
              <a:rPr lang="en-GB" smtClean="0"/>
              <a:t>Studies indicate that Menstrual Hygiene Management although critical for the women  remains a stick issue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WHY Menstrual Hygiene management should be prioritised</a:t>
            </a:r>
            <a:br>
              <a:rPr lang="en-GB" dirty="0" smtClean="0"/>
            </a:br>
            <a:r>
              <a:rPr lang="en-GB" dirty="0" smtClean="0"/>
              <a:t> </a:t>
            </a:r>
          </a:p>
        </p:txBody>
      </p:sp>
      <p:sp>
        <p:nvSpPr>
          <p:cNvPr id="3" name="Content Placeholder 2"/>
          <p:cNvSpPr>
            <a:spLocks noGrp="1"/>
          </p:cNvSpPr>
          <p:nvPr>
            <p:ph idx="1"/>
          </p:nvPr>
        </p:nvSpPr>
        <p:spPr/>
        <p:txBody>
          <a:bodyPr rtlCol="0">
            <a:normAutofit lnSpcReduction="10000"/>
          </a:bodyPr>
          <a:lstStyle/>
          <a:p>
            <a:pPr marL="274320" indent="-274320" fontAlgn="auto">
              <a:spcAft>
                <a:spcPts val="0"/>
              </a:spcAft>
              <a:buClr>
                <a:schemeClr val="accent3"/>
              </a:buClr>
              <a:buFont typeface="Arial" pitchFamily="34" charset="0"/>
              <a:buChar char="•"/>
              <a:defRPr/>
            </a:pPr>
            <a:r>
              <a:rPr lang="en-GB" dirty="0" smtClean="0"/>
              <a:t>In Malawi there has been minimal efforts to improve the situation for women and girls as far as Menstrual Hygiene Management is concerned, being it within the private and public spaces. </a:t>
            </a:r>
          </a:p>
          <a:p>
            <a:pPr marL="274320" indent="-274320" fontAlgn="auto">
              <a:spcAft>
                <a:spcPts val="0"/>
              </a:spcAft>
              <a:buClr>
                <a:schemeClr val="accent3"/>
              </a:buClr>
              <a:buFont typeface="Arial" pitchFamily="34" charset="0"/>
              <a:buChar char="•"/>
              <a:defRPr/>
            </a:pPr>
            <a:r>
              <a:rPr lang="en-GB" dirty="0" smtClean="0"/>
              <a:t>Open discussion of Menstrual Hygiene Management  remains unpopular, with most  people considering it as a taboo</a:t>
            </a:r>
          </a:p>
          <a:p>
            <a:pPr marL="274320" indent="-274320" fontAlgn="auto">
              <a:spcAft>
                <a:spcPts val="0"/>
              </a:spcAft>
              <a:buClr>
                <a:schemeClr val="accent3"/>
              </a:buClr>
              <a:buFont typeface="Arial" pitchFamily="34" charset="0"/>
              <a:buChar char="•"/>
              <a:defRPr/>
            </a:pPr>
            <a:r>
              <a:rPr lang="en-GB" dirty="0" smtClean="0">
                <a:solidFill>
                  <a:srgbClr val="FF0000"/>
                </a:solidFill>
              </a:rPr>
              <a:t>Its and Issue affecting a vulnerable group, thus making them even more vulnerable!</a:t>
            </a:r>
          </a:p>
          <a:p>
            <a:pPr marL="274320" indent="-274320" fontAlgn="auto">
              <a:spcAft>
                <a:spcPts val="0"/>
              </a:spcAft>
              <a:buClr>
                <a:schemeClr val="accent3"/>
              </a:buClr>
              <a:buFont typeface="Arial" pitchFamily="34" charset="0"/>
              <a:buChar char="•"/>
              <a:defRPr/>
            </a:pPr>
            <a:r>
              <a:rPr lang="en-GB" dirty="0" smtClean="0">
                <a:solidFill>
                  <a:srgbClr val="FF0000"/>
                </a:solidFill>
              </a:rPr>
              <a:t>It impedes on  Women and girls right to educations and Sexual reproductive Health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Menstrual Hygiene Management as a girls child’s issue</a:t>
            </a:r>
          </a:p>
        </p:txBody>
      </p:sp>
      <p:sp>
        <p:nvSpPr>
          <p:cNvPr id="9219" name="Content Placeholder 2"/>
          <p:cNvSpPr>
            <a:spLocks noGrp="1"/>
          </p:cNvSpPr>
          <p:nvPr>
            <p:ph idx="1"/>
          </p:nvPr>
        </p:nvSpPr>
        <p:spPr/>
        <p:txBody>
          <a:bodyPr/>
          <a:lstStyle/>
          <a:p>
            <a:pPr>
              <a:buFont typeface="Arial" charset="0"/>
              <a:buChar char="•"/>
            </a:pPr>
            <a:r>
              <a:rPr lang="en-GB" smtClean="0"/>
              <a:t>More Often than not there is minimal support from the family environment to prepare the girl child for the challenge.</a:t>
            </a:r>
          </a:p>
          <a:p>
            <a:pPr>
              <a:buFont typeface="Arial" charset="0"/>
              <a:buChar char="•"/>
            </a:pPr>
            <a:r>
              <a:rPr lang="en-GB" smtClean="0"/>
              <a:t>The responsibility is pushed to the Aunts and other elders.</a:t>
            </a:r>
          </a:p>
          <a:p>
            <a:pPr>
              <a:buFont typeface="Arial" charset="0"/>
              <a:buChar char="•"/>
            </a:pPr>
            <a:r>
              <a:rPr lang="en-GB" smtClean="0"/>
              <a:t>While at school, the girl child mostly has to figure it out by herself.</a:t>
            </a:r>
          </a:p>
          <a:p>
            <a:pPr>
              <a:buFont typeface="Arial" charset="0"/>
              <a:buChar char="•"/>
            </a:pPr>
            <a:r>
              <a:rPr lang="en-GB" smtClean="0"/>
              <a:t>There is no-one to take them through the process step by step.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Menstrual Hygiene Management as a girls child’s issue</a:t>
            </a:r>
          </a:p>
        </p:txBody>
      </p:sp>
      <p:sp>
        <p:nvSpPr>
          <p:cNvPr id="10243" name="Content Placeholder 2"/>
          <p:cNvSpPr>
            <a:spLocks noGrp="1"/>
          </p:cNvSpPr>
          <p:nvPr>
            <p:ph idx="1"/>
          </p:nvPr>
        </p:nvSpPr>
        <p:spPr/>
        <p:txBody>
          <a:bodyPr/>
          <a:lstStyle/>
          <a:p>
            <a:r>
              <a:rPr lang="en-GB" smtClean="0"/>
              <a:t>She is confronted by boys who are keen to embarrass her when things go wrong  </a:t>
            </a:r>
          </a:p>
          <a:p>
            <a:r>
              <a:rPr lang="en-GB" smtClean="0"/>
              <a:t>The facilities are not accommodative of her needs i.e. Supply of sanitary pads, disposal bins, privacy  etc.</a:t>
            </a:r>
          </a:p>
          <a:p>
            <a:r>
              <a:rPr lang="en-GB" smtClean="0"/>
              <a:t>All this impedes on her performance and interest in education </a:t>
            </a:r>
          </a:p>
          <a:p>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dirty="0" smtClean="0"/>
              <a:t>Menstrual Hygiene Management as a girls child’s issue</a:t>
            </a:r>
          </a:p>
        </p:txBody>
      </p:sp>
      <p:sp>
        <p:nvSpPr>
          <p:cNvPr id="11267" name="Content Placeholder 2"/>
          <p:cNvSpPr>
            <a:spLocks noGrp="1"/>
          </p:cNvSpPr>
          <p:nvPr>
            <p:ph idx="1"/>
          </p:nvPr>
        </p:nvSpPr>
        <p:spPr/>
        <p:txBody>
          <a:bodyPr/>
          <a:lstStyle/>
          <a:p>
            <a:r>
              <a:rPr lang="en-GB" smtClean="0"/>
              <a:t>There is minimal/no deliberate effort to furnish her with information </a:t>
            </a:r>
          </a:p>
          <a:p>
            <a:r>
              <a:rPr lang="en-GB" smtClean="0"/>
              <a:t>The moral support from fellow girls is not sufficient </a:t>
            </a:r>
          </a:p>
          <a:p>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mtClean="0"/>
              <a:t>What Should be done </a:t>
            </a:r>
          </a:p>
        </p:txBody>
      </p:sp>
      <p:sp>
        <p:nvSpPr>
          <p:cNvPr id="12291" name="Content Placeholder 2"/>
          <p:cNvSpPr>
            <a:spLocks noGrp="1"/>
          </p:cNvSpPr>
          <p:nvPr>
            <p:ph idx="1"/>
          </p:nvPr>
        </p:nvSpPr>
        <p:spPr/>
        <p:txBody>
          <a:bodyPr/>
          <a:lstStyle/>
          <a:p>
            <a:pPr>
              <a:buFont typeface="Arial" charset="0"/>
              <a:buChar char="•"/>
            </a:pPr>
            <a:r>
              <a:rPr lang="en-GB" smtClean="0"/>
              <a:t>Its is clear that more work need to be done including:</a:t>
            </a:r>
          </a:p>
          <a:p>
            <a:pPr lvl="1">
              <a:buFont typeface="Arial" charset="0"/>
              <a:buChar char="–"/>
            </a:pPr>
            <a:r>
              <a:rPr lang="en-GB" smtClean="0"/>
              <a:t>Research that will facilitate information generation on the status on the ground</a:t>
            </a:r>
          </a:p>
          <a:p>
            <a:pPr lvl="1">
              <a:buFont typeface="Arial" charset="0"/>
              <a:buChar char="–"/>
            </a:pPr>
            <a:r>
              <a:rPr lang="en-GB" smtClean="0"/>
              <a:t>Programmes targeting improving the community and school environment </a:t>
            </a:r>
          </a:p>
          <a:p>
            <a:pPr lvl="1">
              <a:buFont typeface="Arial" charset="0"/>
              <a:buChar char="–"/>
            </a:pPr>
            <a:r>
              <a:rPr lang="en-GB" smtClean="0"/>
              <a:t> Policies that touch on the  provision of facilities within </a:t>
            </a:r>
          </a:p>
          <a:p>
            <a:pPr lvl="1">
              <a:buFont typeface="Arial" charset="0"/>
              <a:buChar char="–"/>
            </a:pPr>
            <a:r>
              <a:rPr lang="en-GB" smtClean="0"/>
              <a:t>Forums should be created at different levels to discuss the issues and find practical solution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Conclusion </a:t>
            </a:r>
          </a:p>
        </p:txBody>
      </p:sp>
      <p:sp>
        <p:nvSpPr>
          <p:cNvPr id="13315" name="Content Placeholder 2"/>
          <p:cNvSpPr>
            <a:spLocks noGrp="1"/>
          </p:cNvSpPr>
          <p:nvPr>
            <p:ph idx="1"/>
          </p:nvPr>
        </p:nvSpPr>
        <p:spPr/>
        <p:txBody>
          <a:bodyPr/>
          <a:lstStyle/>
          <a:p>
            <a:pPr marL="342900" lvl="1" indent="-342900">
              <a:buFont typeface="Arial" charset="0"/>
              <a:buChar char="•"/>
            </a:pPr>
            <a:r>
              <a:rPr lang="en-GB" smtClean="0"/>
              <a:t>We need Passionate leaders, who are going to popularise this issue of Menstrual Hygiene Management, and ensure its finds its way into the policy documents and well as the sector plans and indeed tangible programme  on the ground.</a:t>
            </a:r>
          </a:p>
          <a:p>
            <a:pPr marL="342900" lvl="1" indent="-342900">
              <a:buFont typeface="Arial" charset="0"/>
              <a:buChar char="•"/>
            </a:pPr>
            <a:endParaRPr lang="en-GB" smtClean="0"/>
          </a:p>
          <a:p>
            <a:pPr marL="342900" lvl="1" indent="-342900">
              <a:buFont typeface="Arial" charset="0"/>
              <a:buNone/>
            </a:pPr>
            <a:endParaRPr lang="en-GB" smtClean="0"/>
          </a:p>
          <a:p>
            <a:endParaRPr lang="en-GB"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60</TotalTime>
  <Words>422</Words>
  <Application>Microsoft Office PowerPoint</Application>
  <PresentationFormat>On-screen Show (4:3)</PresentationFormat>
  <Paragraphs>41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Constantia</vt:lpstr>
      <vt:lpstr>Wingdings 2</vt:lpstr>
      <vt:lpstr>Flow</vt:lpstr>
      <vt:lpstr>Why Menstrual Hygiene Management  </vt:lpstr>
      <vt:lpstr>Over View </vt:lpstr>
      <vt:lpstr>Background information</vt:lpstr>
      <vt:lpstr>WHY Menstrual Hygiene management should be prioritised  </vt:lpstr>
      <vt:lpstr>Menstrual Hygiene Management as a girls child’s issue</vt:lpstr>
      <vt:lpstr>Menstrual Hygiene Management as a girls child’s issue</vt:lpstr>
      <vt:lpstr>Menstrual Hygiene Management as a girls child’s issue</vt:lpstr>
      <vt:lpstr>What Should be done </vt:lpstr>
      <vt:lpstr>Conclusion </vt:lpstr>
      <vt:lpstr>  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Menstrual Hygiene Management</dc:title>
  <dc:creator>User</dc:creator>
  <cp:lastModifiedBy>ITD</cp:lastModifiedBy>
  <cp:revision>9</cp:revision>
  <dcterms:created xsi:type="dcterms:W3CDTF">2012-09-18T13:45:34Z</dcterms:created>
  <dcterms:modified xsi:type="dcterms:W3CDTF">2012-10-01T09:39:04Z</dcterms:modified>
</cp:coreProperties>
</file>