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121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059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4929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34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970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178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9773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23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423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3562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126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BFEA7-629E-D24A-B631-8A078D99FB25}" type="datetimeFigureOut">
              <a:rPr lang="en-US" smtClean="0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E55F8-95C3-4B4F-9ABE-3F0BD2669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562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0638" y="119675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CH" dirty="0" smtClean="0"/>
              <a:t>The Right to Sanitation: Translating the Right into a reality</a:t>
            </a:r>
            <a:endParaRPr lang="fr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438" y="2924944"/>
            <a:ext cx="6400800" cy="1752600"/>
          </a:xfrm>
        </p:spPr>
        <p:txBody>
          <a:bodyPr>
            <a:normAutofit/>
          </a:bodyPr>
          <a:lstStyle/>
          <a:p>
            <a:r>
              <a:rPr lang="fr-CH" dirty="0" smtClean="0"/>
              <a:t>Lovleen Bhullar, Environmental Law Research Society, New Delhi</a:t>
            </a:r>
          </a:p>
        </p:txBody>
      </p:sp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98570" y="5208531"/>
            <a:ext cx="52844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International Sanitation and Gender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Workshop</a:t>
            </a:r>
          </a:p>
          <a:p>
            <a:pPr algn="ctr"/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Park </a:t>
            </a:r>
            <a:r>
              <a:rPr lang="fr-CH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Hotel</a:t>
            </a:r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, New Delhi, </a:t>
            </a:r>
            <a:r>
              <a:rPr lang="fr-CH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9-10 </a:t>
            </a:r>
            <a:r>
              <a:rPr lang="fr-CH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December</a:t>
            </a:r>
            <a:r>
              <a:rPr lang="fr-CH" dirty="0" smtClean="0">
                <a:latin typeface="Arial" panose="020B0604020202020204" pitchFamily="34" charset="0"/>
                <a:cs typeface="Arial" panose="020B0604020202020204" pitchFamily="34" charset="0"/>
              </a:rPr>
              <a:t> 2013</a:t>
            </a:r>
            <a:endParaRPr lang="fr-CH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802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mtClean="0"/>
              <a:t>BACKGROUND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i="1" dirty="0" smtClean="0"/>
              <a:t>Design </a:t>
            </a:r>
            <a:r>
              <a:rPr lang="en-GB" b="1" i="1" dirty="0"/>
              <a:t>and implementation of research in India (plus Kenya and South Africa) on the Human Right to Safe Drinking Water and Sanitation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r>
              <a:rPr lang="en-GB" dirty="0"/>
              <a:t>Objective: to realize the right to </a:t>
            </a:r>
            <a:r>
              <a:rPr lang="en-GB" dirty="0" smtClean="0"/>
              <a:t>sanitation</a:t>
            </a:r>
          </a:p>
          <a:p>
            <a:r>
              <a:rPr lang="en-GB" dirty="0" smtClean="0"/>
              <a:t>Research Team: Philippe Cullet (SOAS, UK), </a:t>
            </a:r>
            <a:r>
              <a:rPr lang="en-GB" dirty="0" err="1" smtClean="0"/>
              <a:t>Sujith</a:t>
            </a:r>
            <a:r>
              <a:rPr lang="en-GB" dirty="0" smtClean="0"/>
              <a:t> </a:t>
            </a:r>
            <a:r>
              <a:rPr lang="en-GB" dirty="0" err="1" smtClean="0"/>
              <a:t>Koonan</a:t>
            </a:r>
            <a:r>
              <a:rPr lang="en-GB" dirty="0" smtClean="0"/>
              <a:t> (India) &amp; Lovleen Bhullar (India)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0732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KEY COMPONENTS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Assessment of national-level legal and policy frameworks (India, Kenya and South Africa) </a:t>
            </a:r>
            <a:endParaRPr lang="en-US" b="1" dirty="0" smtClean="0"/>
          </a:p>
          <a:p>
            <a:r>
              <a:rPr lang="en-GB" dirty="0" smtClean="0"/>
              <a:t>to </a:t>
            </a:r>
            <a:r>
              <a:rPr lang="en-GB" dirty="0"/>
              <a:t>understand rationale and approaches &amp; to identify </a:t>
            </a:r>
            <a:r>
              <a:rPr lang="en-GB" dirty="0" smtClean="0"/>
              <a:t>gaps</a:t>
            </a:r>
            <a:endParaRPr lang="en-US" dirty="0"/>
          </a:p>
          <a:p>
            <a:r>
              <a:rPr lang="en-GB" dirty="0" smtClean="0"/>
              <a:t>to </a:t>
            </a:r>
            <a:r>
              <a:rPr lang="en-GB" dirty="0"/>
              <a:t>examine links with other rights (</a:t>
            </a:r>
            <a:r>
              <a:rPr lang="en-GB" dirty="0" err="1"/>
              <a:t>eg</a:t>
            </a:r>
            <a:r>
              <a:rPr lang="en-GB" dirty="0"/>
              <a:t> water, education, health</a:t>
            </a:r>
            <a:r>
              <a:rPr lang="en-GB" dirty="0" smtClean="0"/>
              <a:t>)</a:t>
            </a:r>
            <a:endParaRPr lang="en-US" dirty="0"/>
          </a:p>
          <a:p>
            <a:r>
              <a:rPr lang="en-GB" dirty="0" smtClean="0"/>
              <a:t>to </a:t>
            </a:r>
            <a:r>
              <a:rPr lang="en-GB" dirty="0"/>
              <a:t>contribute to mutual learning process</a:t>
            </a:r>
            <a:endParaRPr lang="en-US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Implementation of State-level legal and policy frameworks (Kerala, Rajasthan and Uttar Pradesh)</a:t>
            </a:r>
            <a:endParaRPr lang="en-US" b="1" dirty="0" smtClean="0"/>
          </a:p>
          <a:p>
            <a:pPr lvl="0"/>
            <a:r>
              <a:rPr lang="en-GB" dirty="0" smtClean="0"/>
              <a:t>to evaluate local-level implementation mechanisms </a:t>
            </a:r>
            <a:endParaRPr lang="en-US" dirty="0" smtClean="0"/>
          </a:p>
          <a:p>
            <a:pPr lvl="0"/>
            <a:r>
              <a:rPr lang="en-GB" dirty="0" smtClean="0"/>
              <a:t>to identify best practices, implementation challenges &amp; gaps</a:t>
            </a:r>
            <a:endParaRPr lang="en-US" dirty="0" smtClean="0"/>
          </a:p>
          <a:p>
            <a:pPr lvl="0"/>
            <a:r>
              <a:rPr lang="en-GB" dirty="0" smtClean="0"/>
              <a:t>to examine potential of on-going Central/State government programs and schemes (</a:t>
            </a:r>
            <a:r>
              <a:rPr lang="en-GB" dirty="0" err="1" smtClean="0"/>
              <a:t>eg</a:t>
            </a:r>
            <a:r>
              <a:rPr lang="en-GB" dirty="0" smtClean="0"/>
              <a:t> MGNREGA, RAY)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0373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KEY </a:t>
            </a:r>
            <a:r>
              <a:rPr lang="en-US" sz="4000" dirty="0" smtClean="0"/>
              <a:t>COMPONENTS: GENDER PERSPECTIVES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Constitution of India</a:t>
            </a:r>
          </a:p>
          <a:p>
            <a:pPr lvl="1"/>
            <a:r>
              <a:rPr lang="en-GB" dirty="0" smtClean="0"/>
              <a:t>Article 21 - Supreme Court’s broad interpretation – includes right to sanitation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Laws governing local bodies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</a:t>
            </a:r>
            <a:r>
              <a:rPr lang="en-GB" dirty="0" err="1" smtClean="0"/>
              <a:t>Panchayat</a:t>
            </a:r>
            <a:r>
              <a:rPr lang="en-GB" dirty="0" smtClean="0"/>
              <a:t> laws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Policies for rural sanitation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</a:t>
            </a:r>
            <a:r>
              <a:rPr lang="en-GB" dirty="0" err="1" smtClean="0"/>
              <a:t>Nirmal</a:t>
            </a:r>
            <a:r>
              <a:rPr lang="en-GB" dirty="0" smtClean="0"/>
              <a:t> Bharat </a:t>
            </a:r>
            <a:r>
              <a:rPr lang="en-GB" dirty="0" err="1" smtClean="0"/>
              <a:t>Abhiyan</a:t>
            </a:r>
            <a:endParaRPr lang="en-GB" dirty="0" smtClean="0"/>
          </a:p>
          <a:p>
            <a:pPr lvl="1"/>
            <a:r>
              <a:rPr lang="en-GB" dirty="0" smtClean="0"/>
              <a:t>Limits of criminal laws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Social dimension</a:t>
            </a:r>
          </a:p>
          <a:p>
            <a:pPr lvl="1"/>
            <a:r>
              <a:rPr lang="en-GB" dirty="0" smtClean="0"/>
              <a:t>Prohibition of Employment as Manual Scavengers and their Rehabilitation Act (2013)</a:t>
            </a:r>
          </a:p>
          <a:p>
            <a:pPr marL="457200" lvl="1" indent="0">
              <a:buNone/>
            </a:pPr>
            <a:endParaRPr lang="en-GB" dirty="0" smtClean="0"/>
          </a:p>
          <a:p>
            <a:r>
              <a:rPr lang="en-GB" dirty="0" smtClean="0"/>
              <a:t>Provision of toilet facilities in schools</a:t>
            </a:r>
          </a:p>
          <a:p>
            <a:pPr lvl="1"/>
            <a:r>
              <a:rPr lang="en-GB" dirty="0" smtClean="0"/>
              <a:t>Article 21A of the Constitution</a:t>
            </a:r>
          </a:p>
          <a:p>
            <a:pPr lvl="1"/>
            <a:r>
              <a:rPr lang="en-GB" dirty="0"/>
              <a:t>Right of Children to Free and Compulsory Education </a:t>
            </a:r>
            <a:r>
              <a:rPr lang="en-GB" dirty="0" smtClean="0"/>
              <a:t>Act (2009)</a:t>
            </a:r>
            <a:r>
              <a:rPr lang="en-US" dirty="0" smtClean="0">
                <a:effectLst/>
              </a:rPr>
              <a:t> </a:t>
            </a:r>
            <a:endParaRPr lang="en-GB" dirty="0" smtClean="0"/>
          </a:p>
          <a:p>
            <a:pPr lvl="1"/>
            <a:r>
              <a:rPr lang="en-GB" dirty="0" smtClean="0"/>
              <a:t>Supreme Court’s direction (2012)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5050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KEY COMPONENTS: GENDER DIMENSIONS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Use of existing legal instruments to access information and participate in decision-making </a:t>
            </a:r>
          </a:p>
          <a:p>
            <a:r>
              <a:rPr lang="en-GB" dirty="0" smtClean="0"/>
              <a:t>Reduce corruption</a:t>
            </a:r>
          </a:p>
          <a:p>
            <a:r>
              <a:rPr lang="en-GB" dirty="0" smtClean="0"/>
              <a:t>Increase accountability and transparency</a:t>
            </a:r>
          </a:p>
          <a:p>
            <a:r>
              <a:rPr lang="en-GB" dirty="0" smtClean="0"/>
              <a:t>Increase avenues for public-participation in decision-making processes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Right to Information Act, 2005</a:t>
            </a:r>
          </a:p>
          <a:p>
            <a:pPr lvl="2"/>
            <a:r>
              <a:rPr lang="en-GB" dirty="0" smtClean="0"/>
              <a:t>RTI requests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state-level Public Service Acts</a:t>
            </a:r>
          </a:p>
          <a:p>
            <a:pPr lvl="2"/>
            <a:r>
              <a:rPr lang="en-GB" dirty="0" smtClean="0"/>
              <a:t>Time-bound delivery of public services</a:t>
            </a:r>
          </a:p>
          <a:p>
            <a:pPr lvl="2"/>
            <a:r>
              <a:rPr lang="en-GB" dirty="0" smtClean="0"/>
              <a:t>Punishment to errant officials</a:t>
            </a:r>
          </a:p>
          <a:p>
            <a:pPr marL="0" lv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239839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schainee\AppData\Local\Microsoft\Windows\Temporary Internet Files\Content.Outlook\4LBPLICB\Share_Logo_MAIN_STRAP_RG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40383" y="6032551"/>
            <a:ext cx="2051720" cy="640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7963" y="5956788"/>
            <a:ext cx="792088" cy="7920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PROCESS &amp; MILESTONES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S</a:t>
            </a:r>
            <a:r>
              <a:rPr lang="en-GB" b="1" dirty="0" smtClean="0"/>
              <a:t>ensitize policymakers and other stakeholders </a:t>
            </a:r>
            <a:endParaRPr lang="en-GB" dirty="0" smtClean="0"/>
          </a:p>
          <a:p>
            <a:pPr lvl="0"/>
            <a:r>
              <a:rPr lang="en-GB" dirty="0" smtClean="0"/>
              <a:t>Desk-based review</a:t>
            </a:r>
          </a:p>
          <a:p>
            <a:pPr lvl="0"/>
            <a:r>
              <a:rPr lang="en-GB" dirty="0" smtClean="0"/>
              <a:t>Fieldwork in three States</a:t>
            </a:r>
          </a:p>
          <a:p>
            <a:pPr lvl="0"/>
            <a:r>
              <a:rPr lang="en-GB" dirty="0" smtClean="0"/>
              <a:t>Written outputs, state-level learning events &amp; national workshop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o enhance understanding </a:t>
            </a:r>
            <a:r>
              <a:rPr lang="en-GB" dirty="0"/>
              <a:t>about legal </a:t>
            </a:r>
            <a:r>
              <a:rPr lang="en-GB" dirty="0" smtClean="0"/>
              <a:t>&amp; </a:t>
            </a:r>
            <a:r>
              <a:rPr lang="en-GB" dirty="0"/>
              <a:t>policy </a:t>
            </a:r>
            <a:r>
              <a:rPr lang="en-GB" dirty="0" smtClean="0"/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xmlns="" val="2819256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348</Words>
  <Application>Microsoft Office PowerPoint</Application>
  <PresentationFormat>On-screen Show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Right to Sanitation: Translating the Right into a reality</vt:lpstr>
      <vt:lpstr>BACKGROUND</vt:lpstr>
      <vt:lpstr>KEY COMPONENTS </vt:lpstr>
      <vt:lpstr>KEY COMPONENTS: GENDER PERSPECTIVES </vt:lpstr>
      <vt:lpstr>KEY COMPONENTS: GENDER DIMENSIONS </vt:lpstr>
      <vt:lpstr>PROCESS &amp; MILESTONES</vt:lpstr>
    </vt:vector>
  </TitlesOfParts>
  <Company>lovleen.bhullar@gmail.com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Right to Sanitation: Translating the Right into a reality</dc:title>
  <dc:creator>Lovleen Bhullar</dc:creator>
  <cp:lastModifiedBy>Joanna EstevesMills</cp:lastModifiedBy>
  <cp:revision>1</cp:revision>
  <dcterms:created xsi:type="dcterms:W3CDTF">2013-12-08T11:38:38Z</dcterms:created>
  <dcterms:modified xsi:type="dcterms:W3CDTF">2014-04-08T09:56:44Z</dcterms:modified>
</cp:coreProperties>
</file>