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tif" ContentType="image/tif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7" r:id="rId2"/>
    <p:sldId id="259" r:id="rId3"/>
    <p:sldId id="270" r:id="rId4"/>
    <p:sldId id="276" r:id="rId5"/>
    <p:sldId id="277" r:id="rId6"/>
    <p:sldId id="278" r:id="rId7"/>
    <p:sldId id="279" r:id="rId8"/>
    <p:sldId id="280" r:id="rId9"/>
    <p:sldId id="281" r:id="rId10"/>
    <p:sldId id="282" r:id="rId11"/>
    <p:sldId id="283" r:id="rId12"/>
    <p:sldId id="284" r:id="rId13"/>
    <p:sldId id="285" r:id="rId14"/>
    <p:sldId id="286" r:id="rId15"/>
    <p:sldId id="287" r:id="rId16"/>
    <p:sldId id="265" r:id="rId17"/>
    <p:sldId id="269" r:id="rId18"/>
    <p:sldId id="273" r:id="rId19"/>
    <p:sldId id="271" r:id="rId20"/>
    <p:sldId id="274" r:id="rId21"/>
    <p:sldId id="263" r:id="rId22"/>
    <p:sldId id="261"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autoAdjust="0"/>
    <p:restoredTop sz="94580" autoAdjust="0"/>
  </p:normalViewPr>
  <p:slideViewPr>
    <p:cSldViewPr snapToGrid="0" snapToObjects="1">
      <p:cViewPr varScale="1">
        <p:scale>
          <a:sx n="100" d="100"/>
          <a:sy n="100" d="100"/>
        </p:scale>
        <p:origin x="-1880" y="-112"/>
      </p:cViewPr>
      <p:guideLst>
        <p:guide orient="horz" pos="2160"/>
        <p:guide pos="2880"/>
      </p:guideLst>
    </p:cSldViewPr>
  </p:slideViewPr>
  <p:outlineViewPr>
    <p:cViewPr>
      <p:scale>
        <a:sx n="33" d="100"/>
        <a:sy n="33" d="100"/>
      </p:scale>
      <p:origin x="0" y="523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G:\SCoping%20paper\Bubble%20charts%20Africa.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thomasfclasen:Library:Mail%20Downloads:Shared%20sanitation-%20Urban_rur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0277767409396788"/>
          <c:y val="0.046732995014245"/>
          <c:w val="0.950389579226053"/>
          <c:h val="0.905726209084672"/>
        </c:manualLayout>
      </c:layout>
      <c:bubbleChart>
        <c:varyColors val="0"/>
        <c:ser>
          <c:idx val="0"/>
          <c:order val="0"/>
          <c:tx>
            <c:v>Global </c:v>
          </c:tx>
          <c:invertIfNegative val="0"/>
          <c:dLbls>
            <c:dLbl>
              <c:idx val="0"/>
              <c:layout>
                <c:manualLayout>
                  <c:x val="-0.144715850726069"/>
                  <c:y val="-0.0275889174432978"/>
                </c:manualLayout>
              </c:layout>
              <c:tx>
                <c:rich>
                  <a:bodyPr/>
                  <a:lstStyle/>
                  <a:p>
                    <a:r>
                      <a:rPr lang="en-US" sz="800"/>
                      <a:t>A</a:t>
                    </a:r>
                    <a:r>
                      <a:rPr lang="en-US"/>
                      <a:t>frica</a:t>
                    </a:r>
                  </a:p>
                </c:rich>
              </c:tx>
              <c:dLblPos val="r"/>
              <c:showLegendKey val="0"/>
              <c:showVal val="1"/>
              <c:showCatName val="0"/>
              <c:showSerName val="0"/>
              <c:showPercent val="0"/>
              <c:showBubbleSize val="0"/>
            </c:dLbl>
            <c:dLbl>
              <c:idx val="2"/>
              <c:layout>
                <c:manualLayout>
                  <c:x val="-0.0820013504184021"/>
                  <c:y val="-0.0445744301994302"/>
                </c:manualLayout>
              </c:layout>
              <c:tx>
                <c:rich>
                  <a:bodyPr/>
                  <a:lstStyle/>
                  <a:p>
                    <a:r>
                      <a:rPr lang="en-US" sz="800"/>
                      <a:t>A</a:t>
                    </a:r>
                    <a:r>
                      <a:rPr lang="en-US"/>
                      <a:t>mericas</a:t>
                    </a:r>
                  </a:p>
                </c:rich>
              </c:tx>
              <c:dLblPos val="r"/>
              <c:showLegendKey val="0"/>
              <c:showVal val="1"/>
              <c:showCatName val="0"/>
              <c:showSerName val="0"/>
              <c:showPercent val="0"/>
              <c:showBubbleSize val="0"/>
            </c:dLbl>
            <c:dLbl>
              <c:idx val="4"/>
              <c:layout>
                <c:manualLayout>
                  <c:x val="-0.107822715858312"/>
                  <c:y val="-0.0523827012108263"/>
                </c:manualLayout>
              </c:layout>
              <c:tx>
                <c:rich>
                  <a:bodyPr/>
                  <a:lstStyle/>
                  <a:p>
                    <a:r>
                      <a:rPr lang="en-US" sz="800"/>
                      <a:t>W</a:t>
                    </a:r>
                    <a:r>
                      <a:rPr lang="en-US"/>
                      <a:t>estern</a:t>
                    </a:r>
                    <a:r>
                      <a:rPr lang="en-US" baseline="0"/>
                      <a:t> Pacific</a:t>
                    </a:r>
                    <a:endParaRPr lang="en-US"/>
                  </a:p>
                </c:rich>
              </c:tx>
              <c:dLblPos val="r"/>
              <c:showLegendKey val="0"/>
              <c:showVal val="1"/>
              <c:showCatName val="0"/>
              <c:showSerName val="0"/>
              <c:showPercent val="0"/>
              <c:showBubbleSize val="0"/>
            </c:dLbl>
            <c:dLbl>
              <c:idx val="6"/>
              <c:layout>
                <c:manualLayout>
                  <c:x val="-0.121834293040793"/>
                  <c:y val="0.0673962784900285"/>
                </c:manualLayout>
              </c:layout>
              <c:tx>
                <c:rich>
                  <a:bodyPr/>
                  <a:lstStyle/>
                  <a:p>
                    <a:r>
                      <a:rPr lang="en-US" sz="800"/>
                      <a:t>E</a:t>
                    </a:r>
                    <a:r>
                      <a:rPr lang="en-US"/>
                      <a:t>astern</a:t>
                    </a:r>
                    <a:r>
                      <a:rPr lang="en-US" baseline="0"/>
                      <a:t> </a:t>
                    </a:r>
                  </a:p>
                  <a:p>
                    <a:r>
                      <a:rPr lang="en-US" baseline="0"/>
                      <a:t>Mediteranean</a:t>
                    </a:r>
                    <a:endParaRPr lang="en-US"/>
                  </a:p>
                </c:rich>
              </c:tx>
              <c:dLblPos val="r"/>
              <c:showLegendKey val="0"/>
              <c:showVal val="1"/>
              <c:showCatName val="0"/>
              <c:showSerName val="0"/>
              <c:showPercent val="0"/>
              <c:showBubbleSize val="0"/>
            </c:dLbl>
            <c:dLbl>
              <c:idx val="8"/>
              <c:layout>
                <c:manualLayout>
                  <c:x val="-0.0160912215217243"/>
                  <c:y val="0.0137606837606838"/>
                </c:manualLayout>
              </c:layout>
              <c:tx>
                <c:rich>
                  <a:bodyPr/>
                  <a:lstStyle/>
                  <a:p>
                    <a:r>
                      <a:rPr lang="en-US" sz="800"/>
                      <a:t>E</a:t>
                    </a:r>
                    <a:r>
                      <a:rPr lang="en-US"/>
                      <a:t>urope</a:t>
                    </a:r>
                  </a:p>
                </c:rich>
              </c:tx>
              <c:dLblPos val="r"/>
              <c:showLegendKey val="0"/>
              <c:showVal val="1"/>
              <c:showCatName val="0"/>
              <c:showSerName val="0"/>
              <c:showPercent val="0"/>
              <c:showBubbleSize val="0"/>
            </c:dLbl>
            <c:dLbl>
              <c:idx val="10"/>
              <c:layout>
                <c:manualLayout>
                  <c:x val="-0.121745239681829"/>
                  <c:y val="-0.126813102379615"/>
                </c:manualLayout>
              </c:layout>
              <c:tx>
                <c:rich>
                  <a:bodyPr/>
                  <a:lstStyle/>
                  <a:p>
                    <a:r>
                      <a:rPr lang="en-US" sz="800"/>
                      <a:t>S</a:t>
                    </a:r>
                    <a:r>
                      <a:rPr lang="en-US"/>
                      <a:t>outh East</a:t>
                    </a:r>
                    <a:r>
                      <a:rPr lang="en-US" baseline="0"/>
                      <a:t> Asia</a:t>
                    </a:r>
                    <a:endParaRPr lang="en-US"/>
                  </a:p>
                </c:rich>
              </c:tx>
              <c:dLblPos val="r"/>
              <c:showLegendKey val="0"/>
              <c:showVal val="1"/>
              <c:showCatName val="0"/>
              <c:showSerName val="0"/>
              <c:showPercent val="0"/>
              <c:showBubbleSize val="0"/>
            </c:dLbl>
            <c:txPr>
              <a:bodyPr/>
              <a:lstStyle/>
              <a:p>
                <a:pPr>
                  <a:defRPr lang="en-GB" sz="800"/>
                </a:pPr>
                <a:endParaRPr lang="en-US"/>
              </a:p>
            </c:txPr>
            <c:dLblPos val="t"/>
            <c:showLegendKey val="0"/>
            <c:showVal val="1"/>
            <c:showCatName val="0"/>
            <c:showSerName val="0"/>
            <c:showPercent val="0"/>
            <c:showBubbleSize val="0"/>
            <c:showLeaderLines val="0"/>
          </c:dLbls>
          <c:xVal>
            <c:numRef>
              <c:f>Sheet3!$A$6:$A$16</c:f>
              <c:numCache>
                <c:formatCode>General</c:formatCode>
                <c:ptCount val="11"/>
                <c:pt idx="0" formatCode="0.00">
                  <c:v>-4.0</c:v>
                </c:pt>
                <c:pt idx="2">
                  <c:v>-20.0</c:v>
                </c:pt>
                <c:pt idx="4">
                  <c:v>-15.0</c:v>
                </c:pt>
                <c:pt idx="6">
                  <c:v>-16.0</c:v>
                </c:pt>
                <c:pt idx="8">
                  <c:v>-8.0</c:v>
                </c:pt>
                <c:pt idx="10">
                  <c:v>-6.0</c:v>
                </c:pt>
              </c:numCache>
            </c:numRef>
          </c:xVal>
          <c:yVal>
            <c:numRef>
              <c:f>Sheet3!$D$6:$D$16</c:f>
              <c:numCache>
                <c:formatCode>General</c:formatCode>
                <c:ptCount val="11"/>
                <c:pt idx="0" formatCode="0.0">
                  <c:v>44.6472222222222</c:v>
                </c:pt>
                <c:pt idx="2" formatCode="0.0">
                  <c:v>15.73636363636363</c:v>
                </c:pt>
                <c:pt idx="4" formatCode="0.0">
                  <c:v>20.9</c:v>
                </c:pt>
                <c:pt idx="6" formatCode="0.0">
                  <c:v>10.4</c:v>
                </c:pt>
                <c:pt idx="8" formatCode="0.0">
                  <c:v>3.45</c:v>
                </c:pt>
                <c:pt idx="10" formatCode="0.0">
                  <c:v>18.65</c:v>
                </c:pt>
              </c:numCache>
            </c:numRef>
          </c:yVal>
          <c:bubbleSize>
            <c:numRef>
              <c:f>Sheet3!$C$6:$C$16</c:f>
              <c:numCache>
                <c:formatCode>General</c:formatCode>
                <c:ptCount val="11"/>
                <c:pt idx="0" formatCode="#\ ###\ ###\ ##0;\-#\ ###\ ###\ ##0;0">
                  <c:v>717212.14</c:v>
                </c:pt>
                <c:pt idx="2" formatCode="0">
                  <c:v>132122.288</c:v>
                </c:pt>
                <c:pt idx="4" formatCode="0">
                  <c:v>206201.4</c:v>
                </c:pt>
                <c:pt idx="6" formatCode="0">
                  <c:v>374216.1330000001</c:v>
                </c:pt>
                <c:pt idx="8" formatCode="0">
                  <c:v>223716.169</c:v>
                </c:pt>
                <c:pt idx="10" formatCode="0">
                  <c:v>1.692797023E6</c:v>
                </c:pt>
              </c:numCache>
            </c:numRef>
          </c:bubbleSize>
          <c:bubble3D val="1"/>
        </c:ser>
        <c:ser>
          <c:idx val="1"/>
          <c:order val="1"/>
          <c:tx>
            <c:v>Africa</c:v>
          </c:tx>
          <c:invertIfNegative val="0"/>
          <c:dLbls>
            <c:dLbl>
              <c:idx val="0"/>
              <c:layout>
                <c:manualLayout>
                  <c:x val="-0.0355445296674784"/>
                  <c:y val="-0.0244809472934473"/>
                </c:manualLayout>
              </c:layout>
              <c:dLblPos val="r"/>
              <c:showLegendKey val="0"/>
              <c:showVal val="0"/>
              <c:showCatName val="1"/>
              <c:showSerName val="0"/>
              <c:showPercent val="0"/>
              <c:showBubbleSize val="0"/>
            </c:dLbl>
            <c:dLbl>
              <c:idx val="1"/>
              <c:layout>
                <c:manualLayout>
                  <c:x val="-0.0574783591657752"/>
                  <c:y val="-0.0239930555555556"/>
                </c:manualLayout>
              </c:layout>
              <c:dLblPos val="r"/>
              <c:showLegendKey val="0"/>
              <c:showVal val="0"/>
              <c:showCatName val="1"/>
              <c:showSerName val="0"/>
              <c:showPercent val="0"/>
              <c:showBubbleSize val="0"/>
            </c:dLbl>
            <c:dLbl>
              <c:idx val="2"/>
              <c:layout>
                <c:manualLayout>
                  <c:x val="-0.0491661545698007"/>
                  <c:y val="-0.0243574163105413"/>
                </c:manualLayout>
              </c:layout>
              <c:dLblPos val="r"/>
              <c:showLegendKey val="0"/>
              <c:showVal val="0"/>
              <c:showCatName val="1"/>
              <c:showSerName val="0"/>
              <c:showPercent val="0"/>
              <c:showBubbleSize val="0"/>
            </c:dLbl>
            <c:dLbl>
              <c:idx val="3"/>
              <c:layout>
                <c:manualLayout>
                  <c:x val="-0.056828641008717"/>
                  <c:y val="0.0341067930911681"/>
                </c:manualLayout>
              </c:layout>
              <c:dLblPos val="r"/>
              <c:showLegendKey val="0"/>
              <c:showVal val="0"/>
              <c:showCatName val="1"/>
              <c:showSerName val="0"/>
              <c:showPercent val="0"/>
              <c:showBubbleSize val="0"/>
            </c:dLbl>
            <c:dLbl>
              <c:idx val="6"/>
              <c:layout>
                <c:manualLayout>
                  <c:x val="-0.0322543642032911"/>
                  <c:y val="-0.0217605947293447"/>
                </c:manualLayout>
              </c:layout>
              <c:tx>
                <c:rich>
                  <a:bodyPr/>
                  <a:lstStyle/>
                  <a:p>
                    <a:r>
                      <a:rPr lang="en-US" sz="800"/>
                      <a:t>C</a:t>
                    </a:r>
                    <a:r>
                      <a:rPr lang="en-US"/>
                      <a:t>AR</a:t>
                    </a:r>
                    <a:r>
                      <a:rPr lang="en-US" baseline="30000"/>
                      <a:t>2</a:t>
                    </a:r>
                  </a:p>
                </c:rich>
              </c:tx>
              <c:dLblPos val="r"/>
              <c:showLegendKey val="0"/>
              <c:showVal val="0"/>
              <c:showCatName val="1"/>
              <c:showSerName val="0"/>
              <c:showPercent val="0"/>
              <c:showBubbleSize val="0"/>
            </c:dLbl>
            <c:dLbl>
              <c:idx val="7"/>
              <c:tx>
                <c:rich>
                  <a:bodyPr/>
                  <a:lstStyle/>
                  <a:p>
                    <a:r>
                      <a:rPr lang="en-US" sz="800"/>
                      <a:t>C</a:t>
                    </a:r>
                    <a:r>
                      <a:rPr lang="en-US"/>
                      <a:t>AR</a:t>
                    </a:r>
                  </a:p>
                </c:rich>
              </c:tx>
              <c:dLblPos val="t"/>
              <c:showLegendKey val="0"/>
              <c:showVal val="0"/>
              <c:showCatName val="1"/>
              <c:showSerName val="0"/>
              <c:showPercent val="0"/>
              <c:showBubbleSize val="0"/>
            </c:dLbl>
            <c:dLbl>
              <c:idx val="9"/>
              <c:layout>
                <c:manualLayout>
                  <c:x val="-0.066320109854261"/>
                  <c:y val="-0.0274592681623932"/>
                </c:manualLayout>
              </c:layout>
              <c:dLblPos val="r"/>
              <c:showLegendKey val="0"/>
              <c:showVal val="0"/>
              <c:showCatName val="1"/>
              <c:showSerName val="0"/>
              <c:showPercent val="0"/>
              <c:showBubbleSize val="0"/>
            </c:dLbl>
            <c:dLbl>
              <c:idx val="10"/>
              <c:tx>
                <c:rich>
                  <a:bodyPr/>
                  <a:lstStyle/>
                  <a:p>
                    <a:r>
                      <a:rPr lang="en-US" sz="800"/>
                      <a:t>C</a:t>
                    </a:r>
                    <a:r>
                      <a:rPr lang="en-US"/>
                      <a:t>ongo -B </a:t>
                    </a:r>
                  </a:p>
                </c:rich>
              </c:tx>
              <c:dLblPos val="t"/>
              <c:showLegendKey val="0"/>
              <c:showVal val="0"/>
              <c:showCatName val="1"/>
              <c:showSerName val="0"/>
              <c:showPercent val="0"/>
              <c:showBubbleSize val="0"/>
            </c:dLbl>
            <c:dLbl>
              <c:idx val="12"/>
              <c:layout>
                <c:manualLayout>
                  <c:x val="-0.0995106629947425"/>
                  <c:y val="0.0217937589031339"/>
                </c:manualLayout>
              </c:layout>
              <c:dLblPos val="r"/>
              <c:showLegendKey val="0"/>
              <c:showVal val="0"/>
              <c:showCatName val="1"/>
              <c:showSerName val="0"/>
              <c:showPercent val="0"/>
              <c:showBubbleSize val="0"/>
            </c:dLbl>
            <c:dLbl>
              <c:idx val="15"/>
              <c:layout>
                <c:manualLayout>
                  <c:x val="-0.0568699122228039"/>
                  <c:y val="-0.0279482727920228"/>
                </c:manualLayout>
              </c:layout>
              <c:dLblPos val="r"/>
              <c:showLegendKey val="0"/>
              <c:showVal val="0"/>
              <c:showCatName val="1"/>
              <c:showSerName val="0"/>
              <c:showPercent val="0"/>
              <c:showBubbleSize val="0"/>
            </c:dLbl>
            <c:dLbl>
              <c:idx val="16"/>
              <c:layout>
                <c:manualLayout>
                  <c:x val="-0.0466197813536048"/>
                  <c:y val="-0.0185657051282052"/>
                </c:manualLayout>
              </c:layout>
              <c:dLblPos val="r"/>
              <c:showLegendKey val="0"/>
              <c:showVal val="0"/>
              <c:showCatName val="1"/>
              <c:showSerName val="0"/>
              <c:showPercent val="0"/>
              <c:showBubbleSize val="0"/>
            </c:dLbl>
            <c:dLbl>
              <c:idx val="17"/>
              <c:layout>
                <c:manualLayout>
                  <c:x val="-0.111311650772697"/>
                  <c:y val="0.0"/>
                </c:manualLayout>
              </c:layout>
              <c:dLblPos val="r"/>
              <c:showLegendKey val="0"/>
              <c:showVal val="0"/>
              <c:showCatName val="1"/>
              <c:showSerName val="0"/>
              <c:showPercent val="0"/>
              <c:showBubbleSize val="0"/>
            </c:dLbl>
            <c:dLbl>
              <c:idx val="18"/>
              <c:layout>
                <c:manualLayout>
                  <c:x val="-0.0737756332931243"/>
                  <c:y val="0.0"/>
                </c:manualLayout>
              </c:layout>
              <c:dLblPos val="r"/>
              <c:showLegendKey val="0"/>
              <c:showVal val="0"/>
              <c:showCatName val="1"/>
              <c:showSerName val="0"/>
              <c:showPercent val="0"/>
              <c:showBubbleSize val="0"/>
            </c:dLbl>
            <c:dLbl>
              <c:idx val="19"/>
              <c:layout>
                <c:manualLayout>
                  <c:x val="-0.0779558610434638"/>
                  <c:y val="0.0"/>
                </c:manualLayout>
              </c:layout>
              <c:dLblPos val="r"/>
              <c:showLegendKey val="0"/>
              <c:showVal val="0"/>
              <c:showCatName val="1"/>
              <c:showSerName val="0"/>
              <c:showPercent val="0"/>
              <c:showBubbleSize val="0"/>
            </c:dLbl>
            <c:dLbl>
              <c:idx val="20"/>
              <c:layout>
                <c:manualLayout>
                  <c:x val="-0.0405366775155337"/>
                  <c:y val="-0.0295003116096866"/>
                </c:manualLayout>
              </c:layout>
              <c:dLblPos val="r"/>
              <c:showLegendKey val="0"/>
              <c:showVal val="0"/>
              <c:showCatName val="1"/>
              <c:showSerName val="0"/>
              <c:showPercent val="0"/>
              <c:showBubbleSize val="0"/>
            </c:dLbl>
            <c:dLbl>
              <c:idx val="21"/>
              <c:layout>
                <c:manualLayout>
                  <c:x val="-0.045437330723536"/>
                  <c:y val="-0.0250641025641026"/>
                </c:manualLayout>
              </c:layout>
              <c:dLblPos val="r"/>
              <c:showLegendKey val="0"/>
              <c:showVal val="0"/>
              <c:showCatName val="1"/>
              <c:showSerName val="0"/>
              <c:showPercent val="0"/>
              <c:showBubbleSize val="0"/>
            </c:dLbl>
            <c:dLbl>
              <c:idx val="23"/>
              <c:layout>
                <c:manualLayout>
                  <c:x val="-0.0500489337005258"/>
                  <c:y val="0.0190771901709402"/>
                </c:manualLayout>
              </c:layout>
              <c:dLblPos val="r"/>
              <c:showLegendKey val="0"/>
              <c:showVal val="0"/>
              <c:showCatName val="1"/>
              <c:showSerName val="0"/>
              <c:showPercent val="0"/>
              <c:showBubbleSize val="0"/>
            </c:dLbl>
            <c:dLbl>
              <c:idx val="26"/>
              <c:layout>
                <c:manualLayout>
                  <c:x val="-0.0468909271608591"/>
                  <c:y val="-0.033507167022792"/>
                </c:manualLayout>
              </c:layout>
              <c:dLblPos val="r"/>
              <c:showLegendKey val="0"/>
              <c:showVal val="0"/>
              <c:showCatName val="1"/>
              <c:showSerName val="0"/>
              <c:showPercent val="0"/>
              <c:showBubbleSize val="0"/>
            </c:dLbl>
            <c:dLbl>
              <c:idx val="27"/>
              <c:layout>
                <c:manualLayout>
                  <c:x val="-0.0433361403828209"/>
                  <c:y val="-0.0199394586894587"/>
                </c:manualLayout>
              </c:layout>
              <c:dLblPos val="r"/>
              <c:showLegendKey val="0"/>
              <c:showVal val="0"/>
              <c:showCatName val="1"/>
              <c:showSerName val="0"/>
              <c:showPercent val="0"/>
              <c:showBubbleSize val="0"/>
            </c:dLbl>
            <c:dLbl>
              <c:idx val="28"/>
              <c:layout>
                <c:manualLayout>
                  <c:x val="-0.0145256465697097"/>
                  <c:y val="-0.00736489494301994"/>
                </c:manualLayout>
              </c:layout>
              <c:dLblPos val="r"/>
              <c:showLegendKey val="0"/>
              <c:showVal val="0"/>
              <c:showCatName val="1"/>
              <c:showSerName val="0"/>
              <c:showPercent val="0"/>
              <c:showBubbleSize val="0"/>
            </c:dLbl>
            <c:dLbl>
              <c:idx val="29"/>
              <c:layout>
                <c:manualLayout>
                  <c:x val="-0.0584530881337673"/>
                  <c:y val="-0.0342423433048433"/>
                </c:manualLayout>
              </c:layout>
              <c:dLblPos val="r"/>
              <c:showLegendKey val="0"/>
              <c:showVal val="0"/>
              <c:showCatName val="1"/>
              <c:showSerName val="0"/>
              <c:showPercent val="0"/>
              <c:showBubbleSize val="0"/>
            </c:dLbl>
            <c:dLbl>
              <c:idx val="30"/>
              <c:layout>
                <c:manualLayout>
                  <c:x val="-0.0418121401097025"/>
                  <c:y val="-0.0351164084757834"/>
                </c:manualLayout>
              </c:layout>
              <c:dLblPos val="r"/>
              <c:showLegendKey val="0"/>
              <c:showVal val="0"/>
              <c:showCatName val="1"/>
              <c:showSerName val="0"/>
              <c:showPercent val="0"/>
              <c:showBubbleSize val="0"/>
            </c:dLbl>
            <c:dLbl>
              <c:idx val="33"/>
              <c:layout>
                <c:manualLayout>
                  <c:x val="-0.0221949609668389"/>
                  <c:y val="0.0133059561965812"/>
                </c:manualLayout>
              </c:layout>
              <c:dLblPos val="r"/>
              <c:showLegendKey val="0"/>
              <c:showVal val="0"/>
              <c:showCatName val="1"/>
              <c:showSerName val="0"/>
              <c:showPercent val="0"/>
              <c:showBubbleSize val="0"/>
            </c:dLbl>
            <c:dLbl>
              <c:idx val="34"/>
              <c:layout>
                <c:manualLayout>
                  <c:x val="-0.0676888878773395"/>
                  <c:y val="-0.024080974002849"/>
                </c:manualLayout>
              </c:layout>
              <c:dLblPos val="r"/>
              <c:showLegendKey val="0"/>
              <c:showVal val="0"/>
              <c:showCatName val="1"/>
              <c:showSerName val="0"/>
              <c:showPercent val="0"/>
              <c:showBubbleSize val="0"/>
            </c:dLbl>
            <c:dLbl>
              <c:idx val="36"/>
              <c:layout>
                <c:manualLayout>
                  <c:x val="-0.0700507544893825"/>
                  <c:y val="-0.0265916577635327"/>
                </c:manualLayout>
              </c:layout>
              <c:dLblPos val="r"/>
              <c:showLegendKey val="0"/>
              <c:showVal val="0"/>
              <c:showCatName val="1"/>
              <c:showSerName val="0"/>
              <c:showPercent val="0"/>
              <c:showBubbleSize val="0"/>
            </c:dLbl>
            <c:dLbl>
              <c:idx val="39"/>
              <c:layout>
                <c:manualLayout>
                  <c:x val="-0.0448857834323388"/>
                  <c:y val="-0.0200997150997151"/>
                </c:manualLayout>
              </c:layout>
              <c:dLblPos val="r"/>
              <c:showLegendKey val="0"/>
              <c:showVal val="0"/>
              <c:showCatName val="1"/>
              <c:showSerName val="0"/>
              <c:showPercent val="0"/>
              <c:showBubbleSize val="0"/>
            </c:dLbl>
            <c:dLbl>
              <c:idx val="45"/>
              <c:layout>
                <c:manualLayout>
                  <c:x val="-0.0493573373997618"/>
                  <c:y val="-0.0222211093304843"/>
                </c:manualLayout>
              </c:layout>
              <c:dLblPos val="r"/>
              <c:showLegendKey val="0"/>
              <c:showVal val="0"/>
              <c:showCatName val="1"/>
              <c:showSerName val="0"/>
              <c:showPercent val="0"/>
              <c:showBubbleSize val="0"/>
            </c:dLbl>
            <c:dLbl>
              <c:idx val="46"/>
              <c:layout>
                <c:manualLayout>
                  <c:x val="-0.0753542572319458"/>
                  <c:y val="0.0"/>
                </c:manualLayout>
              </c:layout>
              <c:dLblPos val="r"/>
              <c:showLegendKey val="0"/>
              <c:showVal val="0"/>
              <c:showCatName val="1"/>
              <c:showSerName val="0"/>
              <c:showPercent val="0"/>
              <c:showBubbleSize val="0"/>
            </c:dLbl>
            <c:dLbl>
              <c:idx val="47"/>
              <c:layout>
                <c:manualLayout>
                  <c:x val="-0.0580062362018345"/>
                  <c:y val="-0.0258838586182336"/>
                </c:manualLayout>
              </c:layout>
              <c:dLblPos val="r"/>
              <c:showLegendKey val="0"/>
              <c:showVal val="0"/>
              <c:showCatName val="1"/>
              <c:showSerName val="0"/>
              <c:showPercent val="0"/>
              <c:showBubbleSize val="0"/>
            </c:dLbl>
            <c:dLbl>
              <c:idx val="48"/>
              <c:layout>
                <c:manualLayout>
                  <c:x val="-0.108691839072612"/>
                  <c:y val="1.11289173789174E-6"/>
                </c:manualLayout>
              </c:layout>
              <c:dLblPos val="r"/>
              <c:showLegendKey val="0"/>
              <c:showVal val="0"/>
              <c:showCatName val="1"/>
              <c:showSerName val="0"/>
              <c:showPercent val="0"/>
              <c:showBubbleSize val="0"/>
            </c:dLbl>
            <c:dLbl>
              <c:idx val="49"/>
              <c:layout>
                <c:manualLayout>
                  <c:x val="-0.0501175167474642"/>
                  <c:y val="-0.0190535968660969"/>
                </c:manualLayout>
              </c:layout>
              <c:dLblPos val="r"/>
              <c:showLegendKey val="0"/>
              <c:showVal val="0"/>
              <c:showCatName val="1"/>
              <c:showSerName val="0"/>
              <c:showPercent val="0"/>
              <c:showBubbleSize val="0"/>
            </c:dLbl>
            <c:dLbl>
              <c:idx val="50"/>
              <c:layout>
                <c:manualLayout>
                  <c:x val="-0.0589425768714295"/>
                  <c:y val="-0.0315257745726496"/>
                </c:manualLayout>
              </c:layout>
              <c:dLblPos val="r"/>
              <c:showLegendKey val="0"/>
              <c:showVal val="0"/>
              <c:showCatName val="1"/>
              <c:showSerName val="0"/>
              <c:showPercent val="0"/>
              <c:showBubbleSize val="0"/>
            </c:dLbl>
            <c:dLbl>
              <c:idx val="51"/>
              <c:layout>
                <c:manualLayout>
                  <c:x val="-0.0607263430214474"/>
                  <c:y val="0.0138274572649573"/>
                </c:manualLayout>
              </c:layout>
              <c:dLblPos val="r"/>
              <c:showLegendKey val="0"/>
              <c:showVal val="0"/>
              <c:showCatName val="1"/>
              <c:showSerName val="0"/>
              <c:showPercent val="0"/>
              <c:showBubbleSize val="0"/>
            </c:dLbl>
            <c:dLbl>
              <c:idx val="56"/>
              <c:layout>
                <c:manualLayout>
                  <c:x val="-0.0354836849731813"/>
                  <c:y val="0.0248971688034188"/>
                </c:manualLayout>
              </c:layout>
              <c:dLblPos val="r"/>
              <c:showLegendKey val="0"/>
              <c:showVal val="0"/>
              <c:showCatName val="1"/>
              <c:showSerName val="0"/>
              <c:showPercent val="0"/>
              <c:showBubbleSize val="0"/>
            </c:dLbl>
            <c:dLbl>
              <c:idx val="59"/>
              <c:layout>
                <c:manualLayout>
                  <c:x val="0.0"/>
                  <c:y val="-0.042892183048433"/>
                </c:manualLayout>
              </c:layout>
              <c:dLblPos val="r"/>
              <c:showLegendKey val="0"/>
              <c:showVal val="0"/>
              <c:showCatName val="1"/>
              <c:showSerName val="0"/>
              <c:showPercent val="0"/>
              <c:showBubbleSize val="0"/>
            </c:dLbl>
            <c:txPr>
              <a:bodyPr/>
              <a:lstStyle/>
              <a:p>
                <a:pPr>
                  <a:defRPr lang="en-GB" sz="800"/>
                </a:pPr>
                <a:endParaRPr lang="en-US"/>
              </a:p>
            </c:txPr>
            <c:dLblPos val="t"/>
            <c:showLegendKey val="0"/>
            <c:showVal val="0"/>
            <c:showCatName val="1"/>
            <c:showSerName val="0"/>
            <c:showPercent val="0"/>
            <c:showBubbleSize val="0"/>
            <c:showLeaderLines val="0"/>
          </c:dLbls>
          <c:xVal>
            <c:strRef>
              <c:f>Sheet1!$B$2:$B$61</c:f>
              <c:strCache>
                <c:ptCount val="60"/>
                <c:pt idx="0">
                  <c:v>Benin </c:v>
                </c:pt>
                <c:pt idx="1">
                  <c:v>Burkina Faso </c:v>
                </c:pt>
                <c:pt idx="2">
                  <c:v>Burundi </c:v>
                </c:pt>
                <c:pt idx="3">
                  <c:v>Cameroon </c:v>
                </c:pt>
                <c:pt idx="6">
                  <c:v>Central African Republic </c:v>
                </c:pt>
                <c:pt idx="9">
                  <c:v>Congo (Brazzaville) </c:v>
                </c:pt>
                <c:pt idx="12">
                  <c:v>Congo, DR</c:v>
                </c:pt>
                <c:pt idx="15">
                  <c:v>Cote d’Ivoire </c:v>
                </c:pt>
                <c:pt idx="16">
                  <c:v>Djibouti </c:v>
                </c:pt>
                <c:pt idx="17">
                  <c:v>Ethiopia </c:v>
                </c:pt>
                <c:pt idx="18">
                  <c:v>Gabon </c:v>
                </c:pt>
                <c:pt idx="19">
                  <c:v>Gambia </c:v>
                </c:pt>
                <c:pt idx="20">
                  <c:v>Ghana</c:v>
                </c:pt>
                <c:pt idx="21">
                  <c:v>Guinea </c:v>
                </c:pt>
                <c:pt idx="23">
                  <c:v>Guinea-Bissau </c:v>
                </c:pt>
                <c:pt idx="26">
                  <c:v>Kenya </c:v>
                </c:pt>
                <c:pt idx="27">
                  <c:v>Lesotho </c:v>
                </c:pt>
                <c:pt idx="28">
                  <c:v>Liberia </c:v>
                </c:pt>
                <c:pt idx="29">
                  <c:v>Madagascar </c:v>
                </c:pt>
                <c:pt idx="30">
                  <c:v>Malawi </c:v>
                </c:pt>
                <c:pt idx="33">
                  <c:v>Mali </c:v>
                </c:pt>
                <c:pt idx="34">
                  <c:v>Mauritania </c:v>
                </c:pt>
                <c:pt idx="36">
                  <c:v>Mozambique </c:v>
                </c:pt>
                <c:pt idx="39">
                  <c:v>Namibia </c:v>
                </c:pt>
                <c:pt idx="41">
                  <c:v>Niger </c:v>
                </c:pt>
                <c:pt idx="44">
                  <c:v>Nigeria </c:v>
                </c:pt>
                <c:pt idx="45">
                  <c:v>Rwanda </c:v>
                </c:pt>
                <c:pt idx="46">
                  <c:v>Sao Tome and Principe </c:v>
                </c:pt>
                <c:pt idx="47">
                  <c:v>Senegal </c:v>
                </c:pt>
                <c:pt idx="48">
                  <c:v>Sierra Leone </c:v>
                </c:pt>
                <c:pt idx="49">
                  <c:v>Swaziland </c:v>
                </c:pt>
                <c:pt idx="50">
                  <c:v>Tanzania </c:v>
                </c:pt>
                <c:pt idx="51">
                  <c:v>Togo </c:v>
                </c:pt>
                <c:pt idx="53">
                  <c:v>Uganda </c:v>
                </c:pt>
                <c:pt idx="56">
                  <c:v>Zambia </c:v>
                </c:pt>
                <c:pt idx="59">
                  <c:v>Zimbabwe</c:v>
                </c:pt>
              </c:strCache>
            </c:strRef>
          </c:xVal>
          <c:yVal>
            <c:numRef>
              <c:f>Sheet1!$D$2:$D$61</c:f>
              <c:numCache>
                <c:formatCode>0.0</c:formatCode>
                <c:ptCount val="60"/>
                <c:pt idx="0">
                  <c:v>65.8</c:v>
                </c:pt>
                <c:pt idx="1">
                  <c:v>51.0</c:v>
                </c:pt>
                <c:pt idx="2">
                  <c:v>18.4</c:v>
                </c:pt>
                <c:pt idx="3">
                  <c:v>36.3</c:v>
                </c:pt>
                <c:pt idx="6">
                  <c:v>38.1</c:v>
                </c:pt>
                <c:pt idx="9">
                  <c:v>62.1</c:v>
                </c:pt>
                <c:pt idx="12">
                  <c:v>52.5</c:v>
                </c:pt>
                <c:pt idx="15">
                  <c:v>55.4</c:v>
                </c:pt>
                <c:pt idx="16">
                  <c:v>11.1</c:v>
                </c:pt>
                <c:pt idx="17">
                  <c:v>38.1</c:v>
                </c:pt>
                <c:pt idx="18">
                  <c:v>49.9</c:v>
                </c:pt>
                <c:pt idx="19">
                  <c:v>46.2</c:v>
                </c:pt>
                <c:pt idx="20">
                  <c:v>84.5</c:v>
                </c:pt>
                <c:pt idx="21">
                  <c:v>60.8</c:v>
                </c:pt>
                <c:pt idx="23">
                  <c:v>48.4</c:v>
                </c:pt>
                <c:pt idx="26">
                  <c:v>52.2</c:v>
                </c:pt>
                <c:pt idx="27">
                  <c:v>36.6</c:v>
                </c:pt>
                <c:pt idx="28">
                  <c:v>71.4</c:v>
                </c:pt>
                <c:pt idx="29">
                  <c:v>63.5</c:v>
                </c:pt>
                <c:pt idx="30">
                  <c:v>43.2</c:v>
                </c:pt>
                <c:pt idx="33">
                  <c:v>42.8</c:v>
                </c:pt>
                <c:pt idx="34">
                  <c:v>28.3</c:v>
                </c:pt>
                <c:pt idx="36">
                  <c:v>15.8</c:v>
                </c:pt>
                <c:pt idx="39">
                  <c:v>27.4</c:v>
                </c:pt>
                <c:pt idx="41">
                  <c:v>45.0</c:v>
                </c:pt>
                <c:pt idx="44">
                  <c:v>44.1</c:v>
                </c:pt>
                <c:pt idx="45">
                  <c:v>21.9</c:v>
                </c:pt>
                <c:pt idx="46">
                  <c:v>19.2</c:v>
                </c:pt>
                <c:pt idx="47">
                  <c:v>28.6</c:v>
                </c:pt>
                <c:pt idx="48">
                  <c:v>73.1</c:v>
                </c:pt>
                <c:pt idx="49">
                  <c:v>42.8</c:v>
                </c:pt>
                <c:pt idx="50">
                  <c:v>33.7</c:v>
                </c:pt>
                <c:pt idx="51">
                  <c:v>70.1</c:v>
                </c:pt>
                <c:pt idx="53">
                  <c:v>44.1</c:v>
                </c:pt>
                <c:pt idx="56">
                  <c:v>40.7</c:v>
                </c:pt>
                <c:pt idx="59">
                  <c:v>44.2</c:v>
                </c:pt>
              </c:numCache>
            </c:numRef>
          </c:yVal>
          <c:bubbleSize>
            <c:numRef>
              <c:f>Sheet1!$C$2:$C$61</c:f>
              <c:numCache>
                <c:formatCode>0</c:formatCode>
                <c:ptCount val="60"/>
                <c:pt idx="0">
                  <c:v>9510.0</c:v>
                </c:pt>
                <c:pt idx="1">
                  <c:v>15540.284</c:v>
                </c:pt>
                <c:pt idx="2">
                  <c:v>9232.753</c:v>
                </c:pt>
                <c:pt idx="3">
                  <c:v>20624.343</c:v>
                </c:pt>
                <c:pt idx="6">
                  <c:v>4349.921</c:v>
                </c:pt>
                <c:pt idx="9">
                  <c:v>4111.715</c:v>
                </c:pt>
                <c:pt idx="12">
                  <c:v>62191.161</c:v>
                </c:pt>
                <c:pt idx="15">
                  <c:v>18976.58800000001</c:v>
                </c:pt>
                <c:pt idx="16">
                  <c:v>834.0359999999994</c:v>
                </c:pt>
                <c:pt idx="17">
                  <c:v>87095.281</c:v>
                </c:pt>
                <c:pt idx="18">
                  <c:v>1556.222</c:v>
                </c:pt>
                <c:pt idx="19">
                  <c:v>1680.64</c:v>
                </c:pt>
                <c:pt idx="20">
                  <c:v>24262.90100000001</c:v>
                </c:pt>
                <c:pt idx="21">
                  <c:v>10876.033</c:v>
                </c:pt>
                <c:pt idx="23">
                  <c:v>1586.624</c:v>
                </c:pt>
                <c:pt idx="26">
                  <c:v>40909.194</c:v>
                </c:pt>
                <c:pt idx="27">
                  <c:v>2008.921</c:v>
                </c:pt>
                <c:pt idx="28">
                  <c:v>3957.99</c:v>
                </c:pt>
                <c:pt idx="29">
                  <c:v>21079.532</c:v>
                </c:pt>
                <c:pt idx="30">
                  <c:v>15013.694</c:v>
                </c:pt>
                <c:pt idx="33">
                  <c:v>13985.96099999999</c:v>
                </c:pt>
                <c:pt idx="34">
                  <c:v>3609.42</c:v>
                </c:pt>
                <c:pt idx="36">
                  <c:v>23967.265</c:v>
                </c:pt>
                <c:pt idx="39">
                  <c:v>2178.967</c:v>
                </c:pt>
                <c:pt idx="41">
                  <c:v>15893.746</c:v>
                </c:pt>
                <c:pt idx="44">
                  <c:v>159707.78</c:v>
                </c:pt>
                <c:pt idx="45">
                  <c:v>10836.732</c:v>
                </c:pt>
                <c:pt idx="46">
                  <c:v>178.228</c:v>
                </c:pt>
                <c:pt idx="47">
                  <c:v>12950.564</c:v>
                </c:pt>
                <c:pt idx="48">
                  <c:v>5751.976</c:v>
                </c:pt>
                <c:pt idx="49">
                  <c:v>1193.148</c:v>
                </c:pt>
                <c:pt idx="50">
                  <c:v>44973.33</c:v>
                </c:pt>
                <c:pt idx="51">
                  <c:v>6306.014</c:v>
                </c:pt>
                <c:pt idx="53">
                  <c:v>33987.213</c:v>
                </c:pt>
                <c:pt idx="56">
                  <c:v>13216.985</c:v>
                </c:pt>
                <c:pt idx="59">
                  <c:v>13076.97799999999</c:v>
                </c:pt>
              </c:numCache>
            </c:numRef>
          </c:bubbleSize>
          <c:bubble3D val="1"/>
        </c:ser>
        <c:dLbls>
          <c:showLegendKey val="0"/>
          <c:showVal val="1"/>
          <c:showCatName val="1"/>
          <c:showSerName val="0"/>
          <c:showPercent val="0"/>
          <c:showBubbleSize val="0"/>
        </c:dLbls>
        <c:bubbleScale val="100"/>
        <c:showNegBubbles val="0"/>
        <c:axId val="2121446824"/>
        <c:axId val="2121442856"/>
      </c:bubbleChart>
      <c:valAx>
        <c:axId val="2121446824"/>
        <c:scaling>
          <c:orientation val="minMax"/>
          <c:max val="61.0"/>
          <c:min val="-22.0"/>
        </c:scaling>
        <c:delete val="1"/>
        <c:axPos val="b"/>
        <c:numFmt formatCode="0.00" sourceLinked="1"/>
        <c:majorTickMark val="out"/>
        <c:minorTickMark val="none"/>
        <c:tickLblPos val="none"/>
        <c:crossAx val="2121442856"/>
        <c:crosses val="autoZero"/>
        <c:crossBetween val="midCat"/>
      </c:valAx>
      <c:valAx>
        <c:axId val="2121442856"/>
        <c:scaling>
          <c:orientation val="minMax"/>
          <c:max val="95.0"/>
          <c:min val="0.0"/>
        </c:scaling>
        <c:delete val="0"/>
        <c:axPos val="l"/>
        <c:majorGridlines/>
        <c:numFmt formatCode="0" sourceLinked="0"/>
        <c:majorTickMark val="out"/>
        <c:minorTickMark val="none"/>
        <c:tickLblPos val="nextTo"/>
        <c:txPr>
          <a:bodyPr/>
          <a:lstStyle/>
          <a:p>
            <a:pPr>
              <a:defRPr lang="en-GB" sz="1000" kern="800" baseline="0"/>
            </a:pPr>
            <a:endParaRPr lang="en-US"/>
          </a:p>
        </c:txPr>
        <c:crossAx val="2121446824"/>
        <c:crosses val="autoZero"/>
        <c:crossBetween val="midCat"/>
      </c:valAx>
    </c:plotArea>
    <c:plotVisOnly val="1"/>
    <c:dispBlanksAs val="gap"/>
    <c:showDLblsOverMax val="0"/>
  </c:chart>
  <c:spPr>
    <a:ln w="12700"/>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Sheet1!$B$3</c:f>
              <c:strCache>
                <c:ptCount val="1"/>
                <c:pt idx="0">
                  <c:v>Urban</c:v>
                </c:pt>
              </c:strCache>
            </c:strRef>
          </c:tx>
          <c:spPr>
            <a:solidFill>
              <a:srgbClr val="FF0000"/>
            </a:solidFill>
          </c:spPr>
          <c:invertIfNegative val="0"/>
          <c:cat>
            <c:strRef>
              <c:f>Sheet1!$A$4:$A$9</c:f>
              <c:strCache>
                <c:ptCount val="6"/>
                <c:pt idx="0">
                  <c:v>Africa</c:v>
                </c:pt>
                <c:pt idx="1">
                  <c:v>Americas</c:v>
                </c:pt>
                <c:pt idx="2">
                  <c:v>South East Asia</c:v>
                </c:pt>
                <c:pt idx="3">
                  <c:v>Western Pacific </c:v>
                </c:pt>
                <c:pt idx="4">
                  <c:v>Europe</c:v>
                </c:pt>
                <c:pt idx="5">
                  <c:v>Eastern Mediterranean</c:v>
                </c:pt>
              </c:strCache>
            </c:strRef>
          </c:cat>
          <c:val>
            <c:numRef>
              <c:f>Sheet1!$B$4:$B$9</c:f>
              <c:numCache>
                <c:formatCode>General</c:formatCode>
                <c:ptCount val="6"/>
                <c:pt idx="0">
                  <c:v>52.2</c:v>
                </c:pt>
                <c:pt idx="1">
                  <c:v>14.4</c:v>
                </c:pt>
                <c:pt idx="2">
                  <c:v>6.5</c:v>
                </c:pt>
                <c:pt idx="3">
                  <c:v>18.9</c:v>
                </c:pt>
                <c:pt idx="4">
                  <c:v>3.9</c:v>
                </c:pt>
                <c:pt idx="5">
                  <c:v>4.9</c:v>
                </c:pt>
              </c:numCache>
            </c:numRef>
          </c:val>
        </c:ser>
        <c:ser>
          <c:idx val="1"/>
          <c:order val="1"/>
          <c:tx>
            <c:strRef>
              <c:f>Sheet1!$C$3</c:f>
              <c:strCache>
                <c:ptCount val="1"/>
                <c:pt idx="0">
                  <c:v>Rural</c:v>
                </c:pt>
              </c:strCache>
            </c:strRef>
          </c:tx>
          <c:spPr>
            <a:solidFill>
              <a:srgbClr val="0000FF"/>
            </a:solidFill>
          </c:spPr>
          <c:invertIfNegative val="0"/>
          <c:cat>
            <c:strRef>
              <c:f>Sheet1!$A$4:$A$9</c:f>
              <c:strCache>
                <c:ptCount val="6"/>
                <c:pt idx="0">
                  <c:v>Africa</c:v>
                </c:pt>
                <c:pt idx="1">
                  <c:v>Americas</c:v>
                </c:pt>
                <c:pt idx="2">
                  <c:v>South East Asia</c:v>
                </c:pt>
                <c:pt idx="3">
                  <c:v>Western Pacific </c:v>
                </c:pt>
                <c:pt idx="4">
                  <c:v>Europe</c:v>
                </c:pt>
                <c:pt idx="5">
                  <c:v>Eastern Mediterranean</c:v>
                </c:pt>
              </c:strCache>
            </c:strRef>
          </c:cat>
          <c:val>
            <c:numRef>
              <c:f>Sheet1!$C$4:$C$9</c:f>
              <c:numCache>
                <c:formatCode>General</c:formatCode>
                <c:ptCount val="6"/>
                <c:pt idx="0">
                  <c:v>38.1</c:v>
                </c:pt>
                <c:pt idx="1">
                  <c:v>13.7</c:v>
                </c:pt>
                <c:pt idx="2">
                  <c:v>4.3</c:v>
                </c:pt>
                <c:pt idx="3">
                  <c:v>20.6</c:v>
                </c:pt>
                <c:pt idx="4">
                  <c:v>2.6</c:v>
                </c:pt>
                <c:pt idx="5">
                  <c:v>6.5</c:v>
                </c:pt>
              </c:numCache>
            </c:numRef>
          </c:val>
        </c:ser>
        <c:dLbls>
          <c:showLegendKey val="0"/>
          <c:showVal val="0"/>
          <c:showCatName val="0"/>
          <c:showSerName val="0"/>
          <c:showPercent val="0"/>
          <c:showBubbleSize val="0"/>
        </c:dLbls>
        <c:gapWidth val="150"/>
        <c:axId val="2124696168"/>
        <c:axId val="2124856136"/>
      </c:barChart>
      <c:catAx>
        <c:axId val="2124696168"/>
        <c:scaling>
          <c:orientation val="minMax"/>
        </c:scaling>
        <c:delete val="0"/>
        <c:axPos val="b"/>
        <c:majorTickMark val="none"/>
        <c:minorTickMark val="none"/>
        <c:tickLblPos val="nextTo"/>
        <c:crossAx val="2124856136"/>
        <c:crosses val="autoZero"/>
        <c:auto val="1"/>
        <c:lblAlgn val="ctr"/>
        <c:lblOffset val="100"/>
        <c:noMultiLvlLbl val="0"/>
      </c:catAx>
      <c:valAx>
        <c:axId val="2124856136"/>
        <c:scaling>
          <c:orientation val="minMax"/>
        </c:scaling>
        <c:delete val="0"/>
        <c:axPos val="l"/>
        <c:majorGridlines/>
        <c:title>
          <c:tx>
            <c:rich>
              <a:bodyPr/>
              <a:lstStyle/>
              <a:p>
                <a:pPr>
                  <a:defRPr/>
                </a:pPr>
                <a:r>
                  <a:rPr lang="en-GB"/>
                  <a:t>%</a:t>
                </a:r>
                <a:r>
                  <a:rPr lang="en-GB" baseline="0"/>
                  <a:t> of households reporting  sharing sanitation facilities</a:t>
                </a:r>
                <a:endParaRPr lang="en-GB"/>
              </a:p>
            </c:rich>
          </c:tx>
          <c:layout/>
          <c:overlay val="0"/>
        </c:title>
        <c:numFmt formatCode="General" sourceLinked="1"/>
        <c:majorTickMark val="none"/>
        <c:minorTickMark val="none"/>
        <c:tickLblPos val="nextTo"/>
        <c:crossAx val="2124696168"/>
        <c:crosses val="autoZero"/>
        <c:crossBetween val="between"/>
      </c:valAx>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383252408847335"/>
          <c:y val="0.137171472271002"/>
          <c:w val="0.254824930451152"/>
          <c:h val="0.193282954738571"/>
        </c:manualLayout>
      </c:layout>
      <c:overlay val="1"/>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0.00983</cdr:x>
      <cdr:y>0.01923</cdr:y>
    </cdr:from>
    <cdr:to>
      <cdr:x>0.03059</cdr:x>
      <cdr:y>0.96795</cdr:y>
    </cdr:to>
    <cdr:sp macro="" textlink="">
      <cdr:nvSpPr>
        <cdr:cNvPr id="3" name="TextBox 2"/>
        <cdr:cNvSpPr txBox="1"/>
      </cdr:nvSpPr>
      <cdr:spPr>
        <a:xfrm xmlns:a="http://schemas.openxmlformats.org/drawingml/2006/main">
          <a:off x="64800" y="86400"/>
          <a:ext cx="136800" cy="4262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cdr:x>
      <cdr:y>0</cdr:y>
    </cdr:from>
    <cdr:to>
      <cdr:x>0.03207</cdr:x>
      <cdr:y>0.95513</cdr:y>
    </cdr:to>
    <cdr:sp macro="" textlink="">
      <cdr:nvSpPr>
        <cdr:cNvPr id="4" name="TextBox 3"/>
        <cdr:cNvSpPr txBox="1"/>
      </cdr:nvSpPr>
      <cdr:spPr>
        <a:xfrm xmlns:a="http://schemas.openxmlformats.org/drawingml/2006/main">
          <a:off x="-43200" y="0"/>
          <a:ext cx="211350" cy="42912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a:r>
            <a:rPr lang="en-GB" sz="900" b="1">
              <a:solidFill>
                <a:sysClr val="windowText" lastClr="000000"/>
              </a:solidFill>
            </a:rPr>
            <a:t>	               Percentaage</a:t>
          </a:r>
          <a:r>
            <a:rPr lang="en-GB" sz="900" b="1" baseline="0">
              <a:solidFill>
                <a:sysClr val="windowText" lastClr="000000"/>
              </a:solidFill>
            </a:rPr>
            <a:t> of households  sharing sanitation facilities</a:t>
          </a:r>
          <a:endParaRPr lang="en-GB" sz="900" b="1">
            <a:no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6362E3-780A-514C-B6A6-AAB4196CCE4F}" type="datetimeFigureOut">
              <a:rPr lang="en-US" smtClean="0"/>
              <a:pPr/>
              <a:t>25/03/2015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4F5820-552F-894A-ABD3-AAB5E1E1C48F}" type="slidenum">
              <a:rPr lang="en-US" smtClean="0"/>
              <a:pPr/>
              <a:t>‹#›</a:t>
            </a:fld>
            <a:endParaRPr lang="en-US"/>
          </a:p>
        </p:txBody>
      </p:sp>
    </p:spTree>
    <p:extLst>
      <p:ext uri="{BB962C8B-B14F-4D97-AF65-F5344CB8AC3E}">
        <p14:creationId xmlns:p14="http://schemas.microsoft.com/office/powerpoint/2010/main" val="4215527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33CAA9-0F52-40B8-A222-0169BC16BFDE}" type="datetimeFigureOut">
              <a:rPr lang="en-GB" smtClean="0"/>
              <a:pPr/>
              <a:t>25/03/2015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45F4DB-7005-4CF9-8FB2-02074FCDE6CA}" type="slidenum">
              <a:rPr lang="en-GB" smtClean="0"/>
              <a:pPr/>
              <a:t>‹#›</a:t>
            </a:fld>
            <a:endParaRPr lang="en-GB"/>
          </a:p>
        </p:txBody>
      </p:sp>
    </p:spTree>
    <p:extLst>
      <p:ext uri="{BB962C8B-B14F-4D97-AF65-F5344CB8AC3E}">
        <p14:creationId xmlns:p14="http://schemas.microsoft.com/office/powerpoint/2010/main" val="180874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Times New Roman"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charset="0"/>
              </a:rPr>
              <a:t>The JMP</a:t>
            </a:r>
            <a:r>
              <a:rPr lang="en-US" baseline="0" dirty="0" smtClean="0">
                <a:latin typeface="Times New Roman" charset="0"/>
              </a:rPr>
              <a:t> considers an improved facility as being capable of</a:t>
            </a:r>
            <a:r>
              <a:rPr lang="en-US" dirty="0" smtClean="0">
                <a:latin typeface="Times New Roman" charset="0"/>
              </a:rPr>
              <a:t> hygienically separating human excreta from human contact. </a:t>
            </a:r>
            <a:r>
              <a:rPr lang="en-GB" dirty="0" smtClean="0">
                <a:latin typeface="Times New Roman" charset="0"/>
              </a:rPr>
              <a:t>Predominantly defined by sanitation technology; the simplest acceptable technology is</a:t>
            </a:r>
            <a:r>
              <a:rPr lang="en-GB" baseline="0" dirty="0" smtClean="0">
                <a:latin typeface="Times New Roman" charset="0"/>
              </a:rPr>
              <a:t> </a:t>
            </a:r>
            <a:r>
              <a:rPr lang="en-GB" dirty="0" smtClean="0">
                <a:latin typeface="Times New Roman" charset="0"/>
              </a:rPr>
              <a:t>a pit latrine with a slab.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Times New Roman" charset="0"/>
            </a:endParaRPr>
          </a:p>
          <a:p>
            <a:r>
              <a:rPr lang="en-US" dirty="0" smtClean="0">
                <a:latin typeface="Times New Roman" charset="0"/>
              </a:rPr>
              <a:t>(slide</a:t>
            </a:r>
            <a:r>
              <a:rPr lang="en-US" baseline="0" dirty="0" smtClean="0">
                <a:latin typeface="Times New Roman" charset="0"/>
              </a:rPr>
              <a:t> is animated click once to show sharing status)</a:t>
            </a:r>
          </a:p>
          <a:p>
            <a:endParaRPr lang="en-US" baseline="0" dirty="0" smtClean="0">
              <a:latin typeface="Times New Roman"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Times New Roman" charset="0"/>
              </a:rPr>
              <a:t>The second criteria is sharing status; a facility should be accessed by no more than one household. The rationale for excluding shared facilities has been based upon the conviction that there is little incentive for an individual to keep a facility clean and well maintained. Other issues raised have been accessibility for all users due</a:t>
            </a:r>
            <a:r>
              <a:rPr lang="en-GB" baseline="0" dirty="0" smtClean="0">
                <a:latin typeface="Times New Roman" charset="0"/>
              </a:rPr>
              <a:t> to </a:t>
            </a:r>
            <a:r>
              <a:rPr lang="en-GB" dirty="0" smtClean="0">
                <a:latin typeface="Times New Roman" charset="0"/>
              </a:rPr>
              <a:t>location</a:t>
            </a:r>
            <a:r>
              <a:rPr lang="en-GB" baseline="0" dirty="0" smtClean="0">
                <a:latin typeface="Times New Roman" charset="0"/>
              </a:rPr>
              <a:t> and when a</a:t>
            </a:r>
            <a:r>
              <a:rPr lang="en-GB" dirty="0" smtClean="0">
                <a:latin typeface="Times New Roman" charset="0"/>
              </a:rPr>
              <a:t> fee is place etc.</a:t>
            </a:r>
          </a:p>
          <a:p>
            <a:endParaRPr lang="en-US" dirty="0" smtClean="0">
              <a:latin typeface="Times New Roman"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latin typeface="Times New Roman" charset="0"/>
              </a:rPr>
              <a:t>For MDG monitoring purposes a rather simplistic improved versus unimproved scenario is reported,</a:t>
            </a:r>
            <a:r>
              <a:rPr lang="en-GB" baseline="0" dirty="0" smtClean="0">
                <a:latin typeface="Times New Roman" charset="0"/>
              </a:rPr>
              <a:t> with all shared facilities being classified as unimproved  - </a:t>
            </a:r>
            <a:r>
              <a:rPr lang="en-US" dirty="0" smtClean="0">
                <a:latin typeface="Times New Roman" charset="0"/>
              </a:rPr>
              <a:t>(second</a:t>
            </a:r>
            <a:r>
              <a:rPr lang="en-US" baseline="0" dirty="0" smtClean="0">
                <a:latin typeface="Times New Roman" charset="0"/>
              </a:rPr>
              <a:t> and third click shows shared being classified as unimproved) </a:t>
            </a:r>
            <a:r>
              <a:rPr lang="en-GB" baseline="0" dirty="0" smtClean="0">
                <a:latin typeface="Times New Roman" charset="0"/>
              </a:rPr>
              <a:t>you can see from the diagram that shared but otherwise improved technologies fall into the unimproved category</a:t>
            </a:r>
            <a:r>
              <a:rPr lang="en-GB" dirty="0" smtClean="0">
                <a:latin typeface="Times New Roman" charset="0"/>
              </a:rPr>
              <a:t>. So what is reported for MDG in the diagram is the</a:t>
            </a:r>
            <a:r>
              <a:rPr lang="en-GB" baseline="0" dirty="0" smtClean="0">
                <a:latin typeface="Times New Roman" charset="0"/>
              </a:rPr>
              <a:t> unimproved red boxes and the improved green boxes. </a:t>
            </a:r>
            <a:endParaRPr lang="en-GB" dirty="0" smtClean="0">
              <a:latin typeface="Times New Roman"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latin typeface="Times New Roman"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latin typeface="Times New Roman" charset="0"/>
              </a:rPr>
              <a:t>(The JMP reports figures for all three categories highlighted, to enable a more comprehensive understanding of the status of global sanitation.)</a:t>
            </a:r>
            <a:r>
              <a:rPr lang="en-GB" dirty="0" smtClean="0">
                <a:latin typeface="Times New Roman" charset="0"/>
              </a:rPr>
              <a:t> </a:t>
            </a:r>
          </a:p>
          <a:p>
            <a:pPr eaLnBrk="1" hangingPunct="1"/>
            <a:endParaRPr lang="en-GB" dirty="0" smtClean="0">
              <a:latin typeface="Times New Roman" charset="0"/>
            </a:endParaRPr>
          </a:p>
          <a:p>
            <a:pPr eaLnBrk="1" hangingPunct="1"/>
            <a:r>
              <a:rPr lang="en-GB" dirty="0" smtClean="0">
                <a:latin typeface="Times New Roman" charset="0"/>
              </a:rPr>
              <a:t>Moving up the sanitation ladder (animated arrow comes across from right,</a:t>
            </a:r>
            <a:r>
              <a:rPr lang="en-GB" baseline="0" dirty="0" smtClean="0">
                <a:latin typeface="Times New Roman" charset="0"/>
              </a:rPr>
              <a:t> showing direction of benefit)</a:t>
            </a:r>
            <a:r>
              <a:rPr lang="en-GB" dirty="0" smtClean="0">
                <a:latin typeface="Times New Roman" charset="0"/>
              </a:rPr>
              <a:t> </a:t>
            </a:r>
            <a:r>
              <a:rPr lang="en-GB" dirty="0" smtClean="0">
                <a:latin typeface="Garamond" charset="0"/>
                <a:cs typeface="Calibri" charset="0"/>
              </a:rPr>
              <a:t>is assumed to result in an improvement in hygienic quality of the facility and consequently a reduction in health risks for users.</a:t>
            </a:r>
            <a:r>
              <a:rPr lang="en-GB" dirty="0" smtClean="0">
                <a:latin typeface="Times New Roman" charset="0"/>
              </a:rPr>
              <a:t> However there is little evidence to substantiate this claim and what constitutes an hygienic</a:t>
            </a:r>
            <a:r>
              <a:rPr lang="en-GB" baseline="0" dirty="0" smtClean="0">
                <a:latin typeface="Times New Roman" charset="0"/>
              </a:rPr>
              <a:t> latrine is not well described.</a:t>
            </a:r>
            <a:endParaRPr lang="en-GB" dirty="0" smtClean="0">
              <a:latin typeface="Times New Roman" charset="0"/>
            </a:endParaRPr>
          </a:p>
          <a:p>
            <a:pPr eaLnBrk="1" hangingPunct="1"/>
            <a:endParaRPr lang="en-GB" dirty="0" smtClean="0">
              <a:latin typeface="Times New Roman" charset="0"/>
            </a:endParaRPr>
          </a:p>
          <a:p>
            <a:endParaRPr lang="en-US" dirty="0" smtClean="0"/>
          </a:p>
        </p:txBody>
      </p:sp>
      <p:sp>
        <p:nvSpPr>
          <p:cNvPr id="4" name="Slide Number Placeholder 3"/>
          <p:cNvSpPr>
            <a:spLocks noGrp="1"/>
          </p:cNvSpPr>
          <p:nvPr>
            <p:ph type="sldNum" sz="quarter" idx="10"/>
          </p:nvPr>
        </p:nvSpPr>
        <p:spPr/>
        <p:txBody>
          <a:bodyPr/>
          <a:lstStyle/>
          <a:p>
            <a:pPr>
              <a:defRPr/>
            </a:pPr>
            <a:fld id="{10462248-8E2C-5C40-80A7-AA20E5E079E9}" type="slidenum">
              <a:rPr lang="en-GB" smtClean="0"/>
              <a:pPr>
                <a:defRPr/>
              </a:pPr>
              <a:t>2</a:t>
            </a:fld>
            <a:endParaRPr lang="en-GB"/>
          </a:p>
        </p:txBody>
      </p:sp>
    </p:spTree>
    <p:extLst>
      <p:ext uri="{BB962C8B-B14F-4D97-AF65-F5344CB8AC3E}">
        <p14:creationId xmlns:p14="http://schemas.microsoft.com/office/powerpoint/2010/main" val="1190107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GB" i="0" u="none" dirty="0" smtClean="0">
                <a:latin typeface="Times New Roman" charset="0"/>
              </a:rPr>
              <a:t>Aimed</a:t>
            </a:r>
            <a:r>
              <a:rPr lang="en-GB" i="0" u="none" baseline="0" dirty="0" smtClean="0">
                <a:latin typeface="Times New Roman" charset="0"/>
              </a:rPr>
              <a:t> to distinguish between those latrines that were preventing human contact from faecal pathogens. Identified three possible routes of transmission via hands, feet and flies.</a:t>
            </a:r>
            <a:endParaRPr lang="en-GB" i="0" u="none" dirty="0" smtClean="0">
              <a:latin typeface="Times New Roman" charset="0"/>
            </a:endParaRPr>
          </a:p>
          <a:p>
            <a:pPr eaLnBrk="1" hangingPunct="1"/>
            <a:endParaRPr lang="en-GB" i="1" u="sng" dirty="0" smtClean="0">
              <a:latin typeface="Times New Roman" charset="0"/>
            </a:endParaRPr>
          </a:p>
          <a:p>
            <a:pPr eaLnBrk="1" hangingPunct="1"/>
            <a:r>
              <a:rPr lang="en-GB" i="1" u="sng" dirty="0" smtClean="0">
                <a:latin typeface="Times New Roman" charset="0"/>
              </a:rPr>
              <a:t>E.Coli:</a:t>
            </a:r>
          </a:p>
          <a:p>
            <a:pPr eaLnBrk="1" hangingPunct="1">
              <a:defRPr/>
            </a:pPr>
            <a:r>
              <a:rPr lang="en-GB" i="0" dirty="0" smtClean="0">
                <a:latin typeface="Arial" charset="0"/>
                <a:cs typeface="+mn-cs"/>
              </a:rPr>
              <a:t>Surface samples were taken from</a:t>
            </a:r>
            <a:r>
              <a:rPr lang="en-GB" i="0" baseline="0" dirty="0" smtClean="0">
                <a:latin typeface="Arial" charset="0"/>
                <a:cs typeface="+mn-cs"/>
              </a:rPr>
              <a:t> points of hand contact such as door handles, or as pictured from an entrance curtains, and side walls (and in order to place these in an environmental context also from similar household surfaces).</a:t>
            </a:r>
            <a:endParaRPr lang="en-GB" i="0" dirty="0" smtClean="0">
              <a:latin typeface="Arial" charset="0"/>
              <a:cs typeface="+mn-cs"/>
            </a:endParaRPr>
          </a:p>
          <a:p>
            <a:pPr eaLnBrk="1" hangingPunct="1">
              <a:defRPr/>
            </a:pPr>
            <a:r>
              <a:rPr lang="en-GB" i="1" dirty="0" smtClean="0">
                <a:latin typeface="Arial" charset="0"/>
                <a:cs typeface="+mn-cs"/>
              </a:rPr>
              <a:t>E.Coli </a:t>
            </a:r>
            <a:r>
              <a:rPr lang="en-GB" dirty="0">
                <a:latin typeface="Arial" charset="0"/>
                <a:cs typeface="+mn-cs"/>
              </a:rPr>
              <a:t>was selected as it is exclusively faecal in origin. </a:t>
            </a:r>
            <a:r>
              <a:rPr lang="en-GB" i="1" dirty="0">
                <a:latin typeface="Arial" charset="0"/>
                <a:cs typeface="+mn-cs"/>
              </a:rPr>
              <a:t>E.Coli </a:t>
            </a:r>
            <a:r>
              <a:rPr lang="en-GB" dirty="0">
                <a:latin typeface="Arial" charset="0"/>
                <a:cs typeface="+mn-cs"/>
              </a:rPr>
              <a:t>colonies are relatively simple to identify and are more proliferous than many more dangerous pathogens, though they react to environmental condition in a similar way to these pathogens, making them an ideal indicator of faecal contamination and the presence of other more hazardous intestinal parasites and pathogens.</a:t>
            </a:r>
          </a:p>
          <a:p>
            <a:pPr eaLnBrk="1" hangingPunct="1">
              <a:defRPr/>
            </a:pPr>
            <a:endParaRPr lang="en-GB" dirty="0">
              <a:latin typeface="Times New Roman" charset="0"/>
              <a:cs typeface="+mn-cs"/>
            </a:endParaRPr>
          </a:p>
          <a:p>
            <a:pPr eaLnBrk="1" hangingPunct="1">
              <a:defRPr/>
            </a:pPr>
            <a:endParaRPr lang="en-GB" dirty="0">
              <a:latin typeface="Times New Roman" charset="0"/>
              <a:cs typeface="+mn-cs"/>
            </a:endParaRPr>
          </a:p>
          <a:p>
            <a:pPr algn="just" eaLnBrk="1" hangingPunct="1">
              <a:defRPr/>
            </a:pPr>
            <a:r>
              <a:rPr lang="en-GB" u="sng" dirty="0">
                <a:latin typeface="Garamond" charset="0"/>
                <a:cs typeface="Arial" charset="0"/>
              </a:rPr>
              <a:t>Helminths; </a:t>
            </a:r>
            <a:endParaRPr lang="en-GB" u="sng" dirty="0" smtClean="0">
              <a:latin typeface="Garamond" charset="0"/>
              <a:cs typeface="Arial" charset="0"/>
            </a:endParaRPr>
          </a:p>
          <a:p>
            <a:pPr algn="just" eaLnBrk="1" hangingPunct="1">
              <a:defRPr/>
            </a:pPr>
            <a:r>
              <a:rPr lang="en-GB" dirty="0" smtClean="0">
                <a:latin typeface="Garamond" charset="0"/>
                <a:cs typeface="Arial" charset="0"/>
              </a:rPr>
              <a:t>Surface soil samples were taken from around the drop hole at points it was thought probable that users would position</a:t>
            </a:r>
            <a:r>
              <a:rPr lang="en-GB" baseline="0" dirty="0" smtClean="0">
                <a:latin typeface="Garamond" charset="0"/>
                <a:cs typeface="Arial" charset="0"/>
              </a:rPr>
              <a:t> their feet, pictured is our field </a:t>
            </a:r>
            <a:r>
              <a:rPr lang="en-GB" baseline="0" dirty="0" err="1" smtClean="0">
                <a:latin typeface="Garamond" charset="0"/>
                <a:cs typeface="Arial" charset="0"/>
              </a:rPr>
              <a:t>assisstant</a:t>
            </a:r>
            <a:r>
              <a:rPr lang="en-GB" baseline="0" dirty="0" smtClean="0">
                <a:latin typeface="Garamond" charset="0"/>
                <a:cs typeface="Arial" charset="0"/>
              </a:rPr>
              <a:t> Bernard, who helped with sample collection as well as conducting questionnaires. Samples were also taken from around the household compound.</a:t>
            </a:r>
            <a:endParaRPr lang="en-GB" dirty="0" smtClean="0">
              <a:latin typeface="Garamond" charset="0"/>
              <a:cs typeface="Arial" charset="0"/>
            </a:endParaRPr>
          </a:p>
          <a:p>
            <a:pPr algn="just" eaLnBrk="1" hangingPunct="1">
              <a:defRPr/>
            </a:pPr>
            <a:r>
              <a:rPr lang="en-GB" dirty="0" smtClean="0">
                <a:latin typeface="Garamond" charset="0"/>
                <a:cs typeface="Arial" charset="0"/>
              </a:rPr>
              <a:t>Hookworm</a:t>
            </a:r>
            <a:r>
              <a:rPr lang="en-GB" dirty="0">
                <a:latin typeface="Garamond" charset="0"/>
                <a:cs typeface="Arial" charset="0"/>
              </a:rPr>
              <a:t>, </a:t>
            </a:r>
            <a:r>
              <a:rPr lang="en-GB" dirty="0" err="1">
                <a:latin typeface="Garamond" charset="0"/>
                <a:cs typeface="Arial" charset="0"/>
              </a:rPr>
              <a:t>ascaris</a:t>
            </a:r>
            <a:r>
              <a:rPr lang="en-GB" dirty="0">
                <a:latin typeface="Garamond" charset="0"/>
                <a:cs typeface="Arial" charset="0"/>
              </a:rPr>
              <a:t> and Trichuris were considered together. They are a good indicator of environmental contamination as; they do not multiply outside of the human host, they persist in the environment for several years and can be easily identified</a:t>
            </a:r>
            <a:r>
              <a:rPr lang="en-GB" i="1" dirty="0">
                <a:latin typeface="Garamond" charset="0"/>
                <a:cs typeface="Arial" charset="0"/>
              </a:rPr>
              <a:t>.</a:t>
            </a:r>
            <a:endParaRPr lang="en-GB" i="1" dirty="0">
              <a:latin typeface="Garamond" charset="0"/>
              <a:cs typeface="Calibri" charset="0"/>
            </a:endParaRPr>
          </a:p>
          <a:p>
            <a:pPr eaLnBrk="1" hangingPunct="1">
              <a:defRPr/>
            </a:pPr>
            <a:endParaRPr lang="en-GB" dirty="0">
              <a:latin typeface="Times New Roman" charset="0"/>
              <a:cs typeface="+mn-cs"/>
            </a:endParaRPr>
          </a:p>
          <a:p>
            <a:pPr eaLnBrk="1" hangingPunct="1">
              <a:defRPr/>
            </a:pPr>
            <a:r>
              <a:rPr lang="en-GB" u="sng" dirty="0" smtClean="0">
                <a:latin typeface="Times New Roman" charset="0"/>
                <a:cs typeface="+mn-cs"/>
              </a:rPr>
              <a:t>Flies:</a:t>
            </a:r>
          </a:p>
          <a:p>
            <a:pPr eaLnBrk="1" hangingPunct="1">
              <a:defRPr/>
            </a:pPr>
            <a:r>
              <a:rPr lang="en-GB" u="none" dirty="0" smtClean="0">
                <a:latin typeface="Times New Roman" charset="0"/>
                <a:cs typeface="+mn-cs"/>
              </a:rPr>
              <a:t>Sticky</a:t>
            </a:r>
            <a:r>
              <a:rPr lang="en-GB" u="none" baseline="0" dirty="0" smtClean="0">
                <a:latin typeface="Times New Roman" charset="0"/>
                <a:cs typeface="+mn-cs"/>
              </a:rPr>
              <a:t> fly traps were hung from the roof of each latrine for 24 hours.</a:t>
            </a:r>
            <a:endParaRPr lang="en-GB" u="none" dirty="0" smtClean="0">
              <a:latin typeface="Times New Roman" charset="0"/>
              <a:cs typeface="+mn-cs"/>
            </a:endParaRPr>
          </a:p>
          <a:p>
            <a:pPr eaLnBrk="1" hangingPunct="1">
              <a:defRPr/>
            </a:pPr>
            <a:r>
              <a:rPr lang="en-GB" dirty="0" smtClean="0">
                <a:latin typeface="Times New Roman" charset="0"/>
                <a:cs typeface="+mn-cs"/>
              </a:rPr>
              <a:t>Whilst </a:t>
            </a:r>
            <a:r>
              <a:rPr lang="en-GB" dirty="0">
                <a:latin typeface="Times New Roman" charset="0"/>
                <a:cs typeface="+mn-cs"/>
              </a:rPr>
              <a:t>we have collected data on the total number of flies, only those results for blow and house flies </a:t>
            </a:r>
            <a:r>
              <a:rPr lang="en-GB" dirty="0" smtClean="0">
                <a:latin typeface="Times New Roman" charset="0"/>
                <a:cs typeface="+mn-cs"/>
              </a:rPr>
              <a:t>were considered for analysis as </a:t>
            </a:r>
            <a:r>
              <a:rPr lang="en-GB" dirty="0">
                <a:latin typeface="Times New Roman" charset="0"/>
                <a:cs typeface="+mn-cs"/>
              </a:rPr>
              <a:t>they are known mechanical vectors of faecal pathogens; in experimental conditions flies have </a:t>
            </a:r>
            <a:r>
              <a:rPr lang="en-GB" dirty="0">
                <a:latin typeface="Garamond" charset="0"/>
                <a:cs typeface="Calibri" charset="0"/>
              </a:rPr>
              <a:t>transmitted viruses, bacteria, protozoa and helminth eggs. What we are actually measuring is the number of flies visiting the facility.</a:t>
            </a:r>
            <a:endParaRPr lang="en-GB" dirty="0">
              <a:latin typeface="Times New Roman" charset="0"/>
              <a:cs typeface="+mn-cs"/>
            </a:endParaRPr>
          </a:p>
          <a:p>
            <a:pPr>
              <a:defRPr/>
            </a:pPr>
            <a:endParaRPr lang="en-US" dirty="0" smtClean="0">
              <a:latin typeface="Times New Roman" charset="0"/>
              <a:cs typeface="+mn-cs"/>
            </a:endParaRPr>
          </a:p>
          <a:p>
            <a:pPr>
              <a:defRPr/>
            </a:pPr>
            <a:endParaRPr lang="en-US" dirty="0" smtClean="0">
              <a:latin typeface="Times New Roman"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u="sng" dirty="0" smtClean="0">
                <a:latin typeface="Times New Roman" charset="0"/>
              </a:rPr>
              <a:t>Other things:</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Times New Roman" charset="0"/>
              </a:rPr>
              <a:t>Participants are required to answer a questionnaire, regarding use and maintenance. A latrine assessment to gather</a:t>
            </a:r>
            <a:r>
              <a:rPr lang="en-GB" baseline="0" dirty="0" smtClean="0">
                <a:latin typeface="Times New Roman" charset="0"/>
              </a:rPr>
              <a:t> information on the condition of the facility including materials used for construction etc.</a:t>
            </a:r>
            <a:endParaRPr lang="en-GB" dirty="0" smtClean="0">
              <a:latin typeface="Times New Roman" charset="0"/>
            </a:endParaRPr>
          </a:p>
        </p:txBody>
      </p:sp>
      <p:sp>
        <p:nvSpPr>
          <p:cNvPr id="2458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B9988CAA-B0D2-184F-AC5E-6BE5433C7431}" type="slidenum">
              <a:rPr lang="en-GB" sz="1200" smtClean="0"/>
              <a:pPr eaLnBrk="1" hangingPunct="1">
                <a:defRPr/>
              </a:pPr>
              <a:t>16</a:t>
            </a:fld>
            <a:endParaRPr lang="en-GB"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2130425"/>
            <a:ext cx="8343900" cy="1470025"/>
          </a:xfrm>
        </p:spPr>
        <p:txBody>
          <a:bodyPr>
            <a:normAutofit/>
          </a:bodyPr>
          <a:lstStyle>
            <a:lvl1pPr algn="l">
              <a:defRPr sz="2400">
                <a:solidFill>
                  <a:srgbClr val="000000"/>
                </a:solidFill>
                <a:latin typeface="Arial Black"/>
                <a:cs typeface="Arial Black"/>
              </a:defRPr>
            </a:lvl1pPr>
          </a:lstStyle>
          <a:p>
            <a:r>
              <a:rPr lang="en-US" smtClean="0"/>
              <a:t>Click to edit Master title style</a:t>
            </a:r>
            <a:endParaRPr lang="en-US" dirty="0"/>
          </a:p>
        </p:txBody>
      </p:sp>
      <p:sp>
        <p:nvSpPr>
          <p:cNvPr id="3" name="Subtitle 2"/>
          <p:cNvSpPr>
            <a:spLocks noGrp="1"/>
          </p:cNvSpPr>
          <p:nvPr>
            <p:ph type="subTitle" idx="1"/>
          </p:nvPr>
        </p:nvSpPr>
        <p:spPr>
          <a:xfrm>
            <a:off x="342900" y="3886200"/>
            <a:ext cx="8343900" cy="1587500"/>
          </a:xfrm>
          <a:prstGeom prst="rect">
            <a:avLst/>
          </a:prstGeom>
        </p:spPr>
        <p:txBody>
          <a:bodyPr>
            <a:normAutofit/>
          </a:bodyPr>
          <a:lstStyle>
            <a:lvl1pPr marL="0" indent="0" algn="l">
              <a:buNone/>
              <a:defRPr sz="2200">
                <a:solidFill>
                  <a:srgbClr val="000000"/>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377172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7E56DD0-735C-8E45-BF29-22E0B2A717F6}" type="slidenum">
              <a:rPr lang="en-GB"/>
              <a:pPr/>
              <a:t>‹#›</a:t>
            </a:fld>
            <a:endParaRPr lang="en-GB"/>
          </a:p>
        </p:txBody>
      </p:sp>
    </p:spTree>
    <p:extLst>
      <p:ext uri="{BB962C8B-B14F-4D97-AF65-F5344CB8AC3E}">
        <p14:creationId xmlns:p14="http://schemas.microsoft.com/office/powerpoint/2010/main" val="2462295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4700">
                <a:solidFill>
                  <a:srgbClr val="000000"/>
                </a:solidFill>
                <a:latin typeface="Arial Black"/>
                <a:cs typeface="Arial Black"/>
              </a:defRPr>
            </a:lvl1pPr>
          </a:lstStyle>
          <a:p>
            <a:r>
              <a:rPr lang="en-GB" dirty="0" smtClean="0"/>
              <a:t>Click to add title</a:t>
            </a:r>
            <a:endParaRPr lang="en-US" dirty="0"/>
          </a:p>
        </p:txBody>
      </p:sp>
      <p:sp>
        <p:nvSpPr>
          <p:cNvPr id="3" name="Content Placeholder 2"/>
          <p:cNvSpPr>
            <a:spLocks noGrp="1"/>
          </p:cNvSpPr>
          <p:nvPr>
            <p:ph idx="1"/>
          </p:nvPr>
        </p:nvSpPr>
        <p:spPr>
          <a:xfrm>
            <a:off x="342900" y="1600201"/>
            <a:ext cx="8343900" cy="3880200"/>
          </a:xfrm>
          <a:prstGeom prst="rect">
            <a:avLst/>
          </a:prstGeom>
        </p:spPr>
        <p:txBody>
          <a:bodyPr>
            <a:normAutofit/>
          </a:bodyPr>
          <a:lstStyle>
            <a:lvl1pPr>
              <a:defRPr sz="2200">
                <a:solidFill>
                  <a:srgbClr val="000000"/>
                </a:solidFill>
                <a:latin typeface="+mj-lt"/>
              </a:defRPr>
            </a:lvl1pPr>
            <a:lvl2pPr>
              <a:defRPr sz="1800">
                <a:solidFill>
                  <a:srgbClr val="000000"/>
                </a:solidFill>
                <a:latin typeface="+mj-lt"/>
              </a:defRPr>
            </a:lvl2pPr>
            <a:lvl3pPr>
              <a:defRPr sz="1800">
                <a:solidFill>
                  <a:srgbClr val="000000"/>
                </a:solidFill>
                <a:latin typeface="+mj-lt"/>
              </a:defRPr>
            </a:lvl3pPr>
            <a:lvl4pPr>
              <a:defRPr sz="1800">
                <a:solidFill>
                  <a:srgbClr val="000000"/>
                </a:solidFill>
                <a:latin typeface="+mj-lt"/>
              </a:defRPr>
            </a:lvl4pPr>
            <a:lvl5pPr>
              <a:defRPr sz="1800">
                <a:solidFill>
                  <a:srgbClr val="000000"/>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1429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4178300"/>
            <a:ext cx="8343900" cy="1302101"/>
          </a:xfrm>
        </p:spPr>
        <p:txBody>
          <a:bodyPr anchor="t"/>
          <a:lstStyle>
            <a:lvl1pPr algn="l">
              <a:defRPr sz="4700" b="1" cap="all">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42900" y="2678113"/>
            <a:ext cx="8343900" cy="1500187"/>
          </a:xfrm>
          <a:prstGeom prst="rect">
            <a:avLst/>
          </a:prstGeom>
        </p:spPr>
        <p:txBody>
          <a:bodyPr anchor="b"/>
          <a:lstStyle>
            <a:lvl1pPr marL="0" indent="0">
              <a:buNone/>
              <a:defRPr sz="22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146216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0000"/>
                </a:solidFill>
              </a:defRPr>
            </a:lvl1pPr>
          </a:lstStyle>
          <a:p>
            <a:r>
              <a:rPr lang="en-GB" dirty="0" smtClean="0"/>
              <a:t>Click to add title</a:t>
            </a:r>
            <a:endParaRPr lang="en-US" dirty="0"/>
          </a:p>
        </p:txBody>
      </p:sp>
      <p:sp>
        <p:nvSpPr>
          <p:cNvPr id="3" name="Content Placeholder 2"/>
          <p:cNvSpPr>
            <a:spLocks noGrp="1"/>
          </p:cNvSpPr>
          <p:nvPr>
            <p:ph sz="half" idx="1"/>
          </p:nvPr>
        </p:nvSpPr>
        <p:spPr>
          <a:xfrm>
            <a:off x="342900" y="1600201"/>
            <a:ext cx="4038600" cy="3880200"/>
          </a:xfrm>
          <a:prstGeom prst="rect">
            <a:avLst/>
          </a:prstGeom>
        </p:spPr>
        <p:txBody>
          <a:bodyPr/>
          <a:lstStyle>
            <a:lvl1pPr>
              <a:defRPr sz="2200">
                <a:solidFill>
                  <a:srgbClr val="000000"/>
                </a:solidFill>
              </a:defRPr>
            </a:lvl1pPr>
            <a:lvl2pPr>
              <a:defRPr sz="2200">
                <a:solidFill>
                  <a:srgbClr val="000000"/>
                </a:solidFill>
              </a:defRPr>
            </a:lvl2pPr>
            <a:lvl3pPr>
              <a:defRPr sz="2200">
                <a:solidFill>
                  <a:srgbClr val="000000"/>
                </a:solidFill>
              </a:defRPr>
            </a:lvl3pPr>
            <a:lvl4pPr>
              <a:defRPr sz="22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3880200"/>
          </a:xfrm>
          <a:prstGeom prst="rect">
            <a:avLst/>
          </a:prstGeom>
        </p:spPr>
        <p:txBody>
          <a:bodyPr/>
          <a:lstStyle>
            <a:lvl1pPr>
              <a:defRPr sz="2200">
                <a:solidFill>
                  <a:srgbClr val="000000"/>
                </a:solidFill>
              </a:defRPr>
            </a:lvl1pPr>
            <a:lvl2pPr>
              <a:defRPr sz="2200">
                <a:solidFill>
                  <a:srgbClr val="000000"/>
                </a:solidFill>
              </a:defRPr>
            </a:lvl2pPr>
            <a:lvl3pPr>
              <a:defRPr sz="2200">
                <a:solidFill>
                  <a:srgbClr val="000000"/>
                </a:solidFill>
              </a:defRPr>
            </a:lvl3pPr>
            <a:lvl4pPr>
              <a:defRPr sz="2200">
                <a:solidFill>
                  <a:srgbClr val="000000"/>
                </a:solidFill>
              </a:defRPr>
            </a:lvl4pPr>
            <a:lvl5pPr>
              <a:defRPr sz="22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13582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2900" y="1600201"/>
            <a:ext cx="4154488" cy="574674"/>
          </a:xfrm>
          <a:prstGeom prst="rect">
            <a:avLst/>
          </a:prstGeo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174875"/>
            <a:ext cx="4154488" cy="3324225"/>
          </a:xfrm>
          <a:prstGeom prst="rect">
            <a:avLst/>
          </a:prstGeom>
        </p:spPr>
        <p:txBody>
          <a:bodyPr/>
          <a:lstStyle>
            <a:lvl1pPr>
              <a:defRPr sz="2200">
                <a:solidFill>
                  <a:srgbClr val="000000"/>
                </a:solidFill>
              </a:defRPr>
            </a:lvl1pPr>
            <a:lvl2pPr>
              <a:defRPr sz="2200">
                <a:solidFill>
                  <a:srgbClr val="000000"/>
                </a:solidFill>
              </a:defRPr>
            </a:lvl2pPr>
            <a:lvl3pPr>
              <a:defRPr sz="2200">
                <a:solidFill>
                  <a:srgbClr val="000000"/>
                </a:solidFill>
              </a:defRPr>
            </a:lvl3pPr>
            <a:lvl4pPr>
              <a:defRPr sz="22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00201"/>
            <a:ext cx="4041775" cy="574674"/>
          </a:xfrm>
          <a:prstGeom prst="rect">
            <a:avLst/>
          </a:prstGeo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324225"/>
          </a:xfrm>
          <a:prstGeom prst="rect">
            <a:avLst/>
          </a:prstGeo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hasCustomPrompt="1"/>
          </p:nvPr>
        </p:nvSpPr>
        <p:spPr>
          <a:xfrm>
            <a:off x="342900" y="274638"/>
            <a:ext cx="6070600" cy="1143000"/>
          </a:xfrm>
        </p:spPr>
        <p:txBody>
          <a:bodyPr/>
          <a:lstStyle>
            <a:lvl1pPr>
              <a:defRPr>
                <a:solidFill>
                  <a:srgbClr val="000000"/>
                </a:solidFill>
              </a:defRPr>
            </a:lvl1pPr>
          </a:lstStyle>
          <a:p>
            <a:r>
              <a:rPr lang="en-GB" dirty="0" smtClean="0"/>
              <a:t>Click to add title</a:t>
            </a:r>
            <a:endParaRPr lang="en-US" dirty="0"/>
          </a:p>
        </p:txBody>
      </p:sp>
    </p:spTree>
    <p:extLst>
      <p:ext uri="{BB962C8B-B14F-4D97-AF65-F5344CB8AC3E}">
        <p14:creationId xmlns:p14="http://schemas.microsoft.com/office/powerpoint/2010/main" val="2369277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42900" y="274638"/>
            <a:ext cx="6070600" cy="1143000"/>
          </a:xfrm>
        </p:spPr>
        <p:txBody>
          <a:bodyPr/>
          <a:lstStyle>
            <a:lvl1pPr>
              <a:defRPr>
                <a:solidFill>
                  <a:srgbClr val="000000"/>
                </a:solidFill>
              </a:defRPr>
            </a:lvl1pPr>
          </a:lstStyle>
          <a:p>
            <a:r>
              <a:rPr lang="en-GB" dirty="0" smtClean="0"/>
              <a:t>Click to add title</a:t>
            </a:r>
            <a:endParaRPr lang="en-US" dirty="0"/>
          </a:p>
        </p:txBody>
      </p:sp>
    </p:spTree>
    <p:extLst>
      <p:ext uri="{BB962C8B-B14F-4D97-AF65-F5344CB8AC3E}">
        <p14:creationId xmlns:p14="http://schemas.microsoft.com/office/powerpoint/2010/main" val="430381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9469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1598621"/>
            <a:ext cx="3122613" cy="750878"/>
          </a:xfrm>
        </p:spPr>
        <p:txBody>
          <a:bodyPr anchor="b"/>
          <a:lstStyle>
            <a:lvl1pPr algn="l">
              <a:defRPr sz="2400" b="1">
                <a:solidFill>
                  <a:srgbClr val="00000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5513" y="1600201"/>
            <a:ext cx="5221287" cy="3886215"/>
          </a:xfrm>
          <a:prstGeom prst="rect">
            <a:avLst/>
          </a:prstGeom>
        </p:spPr>
        <p:txBody>
          <a:bodyPr/>
          <a:lstStyle>
            <a:lvl1pPr>
              <a:defRPr sz="2200">
                <a:solidFill>
                  <a:srgbClr val="000000"/>
                </a:solidFill>
              </a:defRPr>
            </a:lvl1pPr>
            <a:lvl2pPr>
              <a:defRPr sz="2800">
                <a:solidFill>
                  <a:srgbClr val="000000"/>
                </a:solidFill>
              </a:defRPr>
            </a:lvl2pPr>
            <a:lvl3pPr>
              <a:defRPr sz="2400">
                <a:solidFill>
                  <a:srgbClr val="000000"/>
                </a:solidFill>
              </a:defRPr>
            </a:lvl3pPr>
            <a:lvl4pPr>
              <a:defRPr sz="2000">
                <a:solidFill>
                  <a:srgbClr val="000000"/>
                </a:solidFill>
              </a:defRPr>
            </a:lvl4pPr>
            <a:lvl5pPr>
              <a:defRPr sz="2000">
                <a:solidFill>
                  <a:srgbClr val="000000"/>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351079"/>
            <a:ext cx="3122613" cy="3135337"/>
          </a:xfrm>
          <a:prstGeom prst="rect">
            <a:avLst/>
          </a:prstGeom>
        </p:spPr>
        <p:txBody>
          <a:bodyPr/>
          <a:lstStyle>
            <a:lvl1pPr marL="0" indent="0">
              <a:buNone/>
              <a:defRPr sz="22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19720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14900"/>
            <a:ext cx="5486400" cy="566738"/>
          </a:xfrm>
        </p:spPr>
        <p:txBody>
          <a:bodyPr anchor="b"/>
          <a:lstStyle>
            <a:lvl1pPr algn="l">
              <a:defRPr sz="2000" b="1">
                <a:solidFill>
                  <a:srgbClr val="000000"/>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600200"/>
            <a:ext cx="5486400" cy="3314700"/>
          </a:xfrm>
          <a:prstGeom prst="rect">
            <a:avLst/>
          </a:prstGeom>
        </p:spPr>
        <p:txBody>
          <a:bodyPr/>
          <a:lstStyle>
            <a:lvl1pPr marL="0" indent="0">
              <a:buNone/>
              <a:defRPr sz="22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24373243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Powerpoint slide backgrounds_v6-5.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6868732"/>
          </a:xfrm>
          <a:prstGeom prst="rect">
            <a:avLst/>
          </a:prstGeom>
        </p:spPr>
      </p:pic>
      <p:sp>
        <p:nvSpPr>
          <p:cNvPr id="2" name="Title Placeholder 1"/>
          <p:cNvSpPr>
            <a:spLocks noGrp="1"/>
          </p:cNvSpPr>
          <p:nvPr>
            <p:ph type="title"/>
          </p:nvPr>
        </p:nvSpPr>
        <p:spPr>
          <a:xfrm>
            <a:off x="342900" y="274638"/>
            <a:ext cx="6070600" cy="1143000"/>
          </a:xfrm>
          <a:prstGeom prst="rect">
            <a:avLst/>
          </a:prstGeom>
        </p:spPr>
        <p:txBody>
          <a:bodyPr vert="horz" lIns="91440" tIns="45720" rIns="91440" bIns="45720" rtlCol="0" anchor="ctr">
            <a:noAutofit/>
          </a:bodyPr>
          <a:lstStyle/>
          <a:p>
            <a:r>
              <a:rPr lang="en-GB" dirty="0" smtClean="0"/>
              <a:t>Click to add title</a:t>
            </a:r>
            <a:endParaRPr lang="en-US" dirty="0"/>
          </a:p>
        </p:txBody>
      </p:sp>
    </p:spTree>
    <p:extLst>
      <p:ext uri="{BB962C8B-B14F-4D97-AF65-F5344CB8AC3E}">
        <p14:creationId xmlns:p14="http://schemas.microsoft.com/office/powerpoint/2010/main" val="537733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457200" rtl="0" eaLnBrk="1" latinLnBrk="0" hangingPunct="1">
        <a:spcBef>
          <a:spcPct val="0"/>
        </a:spcBef>
        <a:buNone/>
        <a:defRPr sz="4700" kern="1200" baseline="0">
          <a:solidFill>
            <a:schemeClr val="tx1"/>
          </a:solidFill>
          <a:latin typeface="Arial Black"/>
          <a:ea typeface="+mj-ea"/>
          <a:cs typeface="Arial Black"/>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j-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j-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j-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8299" y="660400"/>
            <a:ext cx="8609445" cy="2927927"/>
          </a:xfrm>
        </p:spPr>
        <p:txBody>
          <a:bodyPr>
            <a:normAutofit/>
          </a:bodyPr>
          <a:lstStyle/>
          <a:p>
            <a:r>
              <a:rPr lang="en-GB" sz="3200" dirty="0" smtClean="0"/>
              <a:t>Shared Sanitation and universal coverage; is it an improved form of sanitation, or not?</a:t>
            </a:r>
            <a:endParaRPr lang="en-US" sz="3200" dirty="0"/>
          </a:p>
        </p:txBody>
      </p:sp>
      <p:sp>
        <p:nvSpPr>
          <p:cNvPr id="3" name="Content Placeholder 2"/>
          <p:cNvSpPr>
            <a:spLocks noGrp="1"/>
          </p:cNvSpPr>
          <p:nvPr>
            <p:ph type="subTitle" idx="1"/>
          </p:nvPr>
        </p:nvSpPr>
        <p:spPr/>
        <p:txBody>
          <a:bodyPr>
            <a:normAutofit fontScale="85000" lnSpcReduction="20000"/>
          </a:bodyPr>
          <a:lstStyle/>
          <a:p>
            <a:pPr>
              <a:buNone/>
            </a:pPr>
            <a:endParaRPr lang="en-GB" dirty="0" smtClean="0"/>
          </a:p>
          <a:p>
            <a:pPr>
              <a:buNone/>
            </a:pPr>
            <a:r>
              <a:rPr lang="en-GB" sz="4600" dirty="0" err="1" smtClean="0"/>
              <a:t>Jeroen</a:t>
            </a:r>
            <a:r>
              <a:rPr lang="en-GB" sz="4600" dirty="0" smtClean="0"/>
              <a:t> </a:t>
            </a:r>
            <a:r>
              <a:rPr lang="en-GB" sz="4600" dirty="0" smtClean="0"/>
              <a:t>Ensink</a:t>
            </a:r>
            <a:endParaRPr lang="en-GB" sz="4600" dirty="0" smtClean="0"/>
          </a:p>
          <a:p>
            <a:pPr>
              <a:buNone/>
            </a:pPr>
            <a:r>
              <a:rPr lang="en-GB" sz="4600" dirty="0" smtClean="0"/>
              <a:t>Environmental Health Group</a:t>
            </a:r>
            <a:endParaRPr lang="en-US" sz="4600" dirty="0"/>
          </a:p>
        </p:txBody>
      </p:sp>
      <p:pic>
        <p:nvPicPr>
          <p:cNvPr id="6" name="Picture 5" descr="SHARElogo.JPG"/>
          <p:cNvPicPr>
            <a:picLocks noChangeAspect="1"/>
          </p:cNvPicPr>
          <p:nvPr/>
        </p:nvPicPr>
        <p:blipFill>
          <a:blip r:embed="rId3"/>
          <a:stretch>
            <a:fillRect/>
          </a:stretch>
        </p:blipFill>
        <p:spPr>
          <a:xfrm>
            <a:off x="554181" y="5775934"/>
            <a:ext cx="3602182" cy="627551"/>
          </a:xfrm>
          <a:prstGeom prst="rect">
            <a:avLst/>
          </a:prstGeom>
        </p:spPr>
      </p:pic>
    </p:spTree>
    <p:extLst>
      <p:ext uri="{BB962C8B-B14F-4D97-AF65-F5344CB8AC3E}">
        <p14:creationId xmlns:p14="http://schemas.microsoft.com/office/powerpoint/2010/main" val="23510093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Systematic Review</a:t>
            </a:r>
            <a:endParaRPr lang="en-US" dirty="0"/>
          </a:p>
        </p:txBody>
      </p:sp>
      <p:sp>
        <p:nvSpPr>
          <p:cNvPr id="3" name="Content Placeholder 2"/>
          <p:cNvSpPr>
            <a:spLocks noGrp="1"/>
          </p:cNvSpPr>
          <p:nvPr>
            <p:ph idx="1"/>
          </p:nvPr>
        </p:nvSpPr>
        <p:spPr>
          <a:xfrm>
            <a:off x="457200" y="1417638"/>
            <a:ext cx="8229600" cy="5440362"/>
          </a:xfrm>
        </p:spPr>
        <p:txBody>
          <a:bodyPr>
            <a:normAutofit/>
          </a:bodyPr>
          <a:lstStyle/>
          <a:p>
            <a:r>
              <a:rPr lang="en-GB" dirty="0" smtClean="0"/>
              <a:t>Shared </a:t>
            </a:r>
            <a:r>
              <a:rPr lang="en-GB" dirty="0"/>
              <a:t>sanitation </a:t>
            </a:r>
            <a:r>
              <a:rPr lang="en-GB" dirty="0" smtClean="0"/>
              <a:t>defined as any </a:t>
            </a:r>
            <a:r>
              <a:rPr lang="en-GB" dirty="0"/>
              <a:t>type of facilities intended for the containment of human faeces and used by more than one household, but </a:t>
            </a:r>
            <a:r>
              <a:rPr lang="en-GB" u="sng" dirty="0" smtClean="0"/>
              <a:t>excluded public facilities</a:t>
            </a:r>
            <a:r>
              <a:rPr lang="en-GB" dirty="0" smtClean="0"/>
              <a:t>. </a:t>
            </a:r>
          </a:p>
          <a:p>
            <a:r>
              <a:rPr lang="en-GB" dirty="0" smtClean="0"/>
              <a:t>Health </a:t>
            </a:r>
            <a:r>
              <a:rPr lang="en-GB" dirty="0"/>
              <a:t>outcomes included </a:t>
            </a:r>
            <a:r>
              <a:rPr lang="en-GB" u="sng" dirty="0"/>
              <a:t>diarrhoea, </a:t>
            </a:r>
            <a:r>
              <a:rPr lang="en-GB" u="sng" dirty="0" err="1"/>
              <a:t>helminth</a:t>
            </a:r>
            <a:r>
              <a:rPr lang="en-GB" u="sng" dirty="0"/>
              <a:t> infections, enteric fevers, other faecal-oral diseases, trachoma and adverse maternal or birth outcomes</a:t>
            </a:r>
            <a:r>
              <a:rPr lang="en-GB" dirty="0"/>
              <a:t>.  Studies were included regardless of design, location, language or publication status. </a:t>
            </a:r>
            <a:endParaRPr lang="en-GB" dirty="0" smtClean="0"/>
          </a:p>
          <a:p>
            <a:r>
              <a:rPr lang="en-GB" dirty="0" smtClean="0"/>
              <a:t>Searched 19 electronic databases and hand-searched relevant conference proceedings, contacted researchers and organizations working in the field, and checked references from identified studies</a:t>
            </a:r>
          </a:p>
          <a:p>
            <a:r>
              <a:rPr lang="en-GB" dirty="0" smtClean="0"/>
              <a:t>Studies </a:t>
            </a:r>
            <a:r>
              <a:rPr lang="en-GB" dirty="0"/>
              <a:t>were assessed for methodological quality using the STROBE guidelines.</a:t>
            </a:r>
            <a:endParaRPr lang="en-US" dirty="0"/>
          </a:p>
          <a:p>
            <a:endParaRPr lang="en-US" dirty="0"/>
          </a:p>
        </p:txBody>
      </p:sp>
    </p:spTree>
    <p:extLst>
      <p:ext uri="{BB962C8B-B14F-4D97-AF65-F5344CB8AC3E}">
        <p14:creationId xmlns:p14="http://schemas.microsoft.com/office/powerpoint/2010/main" val="15534435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a:bodyPr>
          <a:lstStyle/>
          <a:p>
            <a:r>
              <a:rPr lang="en-GB" dirty="0"/>
              <a:t>Nineteen studies covering 19 countries met the review’s inclusion criteria. </a:t>
            </a:r>
            <a:endParaRPr lang="en-GB" dirty="0" smtClean="0"/>
          </a:p>
          <a:p>
            <a:r>
              <a:rPr lang="en-GB" dirty="0" smtClean="0"/>
              <a:t>Studies </a:t>
            </a:r>
            <a:r>
              <a:rPr lang="en-GB" dirty="0"/>
              <a:t>show a </a:t>
            </a:r>
            <a:r>
              <a:rPr lang="en-GB" u="sng" dirty="0"/>
              <a:t>consistent pattern of increased risk of adverse health outcomes </a:t>
            </a:r>
            <a:r>
              <a:rPr lang="en-GB" dirty="0"/>
              <a:t>associated with shared sanitation compared to individual household latrines. </a:t>
            </a:r>
            <a:endParaRPr lang="en-GB" dirty="0" smtClean="0"/>
          </a:p>
          <a:p>
            <a:pPr lvl="1"/>
            <a:r>
              <a:rPr lang="en-GB" dirty="0" smtClean="0"/>
              <a:t>Diarrhoea</a:t>
            </a:r>
          </a:p>
          <a:p>
            <a:pPr lvl="1"/>
            <a:r>
              <a:rPr lang="en-GB" dirty="0" err="1" smtClean="0"/>
              <a:t>Helminth</a:t>
            </a:r>
            <a:r>
              <a:rPr lang="en-GB" dirty="0" smtClean="0"/>
              <a:t> Infection</a:t>
            </a:r>
          </a:p>
          <a:p>
            <a:pPr lvl="1"/>
            <a:r>
              <a:rPr lang="en-GB" dirty="0" smtClean="0"/>
              <a:t>Adverse birth outcomes</a:t>
            </a:r>
          </a:p>
          <a:p>
            <a:pPr lvl="1"/>
            <a:endParaRPr lang="en-US" dirty="0"/>
          </a:p>
        </p:txBody>
      </p:sp>
    </p:spTree>
    <p:extLst>
      <p:ext uri="{BB962C8B-B14F-4D97-AF65-F5344CB8AC3E}">
        <p14:creationId xmlns:p14="http://schemas.microsoft.com/office/powerpoint/2010/main" val="22510735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7512" y="143921"/>
            <a:ext cx="8229600" cy="1143000"/>
          </a:xfrm>
        </p:spPr>
        <p:txBody>
          <a:bodyPr>
            <a:normAutofit fontScale="90000"/>
          </a:bodyPr>
          <a:lstStyle/>
          <a:p>
            <a:r>
              <a:rPr lang="en-US" dirty="0" smtClean="0"/>
              <a:t>Diarrhea (11 comparisons)</a:t>
            </a:r>
            <a:endParaRPr lang="en-US" dirty="0"/>
          </a:p>
        </p:txBody>
      </p:sp>
      <p:pic>
        <p:nvPicPr>
          <p:cNvPr id="5" name="Content Placeholder 4" descr="Figure 2 Forest plot.tif"/>
          <p:cNvPicPr>
            <a:picLocks noGrp="1" noChangeAspect="1"/>
          </p:cNvPicPr>
          <p:nvPr>
            <p:ph idx="1"/>
          </p:nvPr>
        </p:nvPicPr>
        <p:blipFill>
          <a:blip r:embed="rId2">
            <a:extLst>
              <a:ext uri="{28A0092B-C50C-407E-A947-70E740481C1C}">
                <a14:useLocalDpi xmlns:a14="http://schemas.microsoft.com/office/drawing/2010/main" val="0"/>
              </a:ext>
            </a:extLst>
          </a:blip>
          <a:srcRect l="458" r="458"/>
          <a:stretch>
            <a:fillRect/>
          </a:stretch>
        </p:blipFill>
        <p:spPr>
          <a:xfrm>
            <a:off x="-112438" y="1286921"/>
            <a:ext cx="9306534" cy="5118235"/>
          </a:xfrm>
        </p:spPr>
      </p:pic>
    </p:spTree>
    <p:extLst>
      <p:ext uri="{BB962C8B-B14F-4D97-AF65-F5344CB8AC3E}">
        <p14:creationId xmlns:p14="http://schemas.microsoft.com/office/powerpoint/2010/main" val="12744890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smtClean="0"/>
              <a:t>Helminth</a:t>
            </a:r>
            <a:r>
              <a:rPr lang="en-US" dirty="0" smtClean="0"/>
              <a:t> Infection (6 comparisons)</a:t>
            </a:r>
            <a:endParaRPr lang="en-US" dirty="0"/>
          </a:p>
        </p:txBody>
      </p:sp>
      <p:sp>
        <p:nvSpPr>
          <p:cNvPr id="6" name="Content Placeholder 5"/>
          <p:cNvSpPr>
            <a:spLocks noGrp="1"/>
          </p:cNvSpPr>
          <p:nvPr>
            <p:ph idx="1"/>
          </p:nvPr>
        </p:nvSpPr>
        <p:spPr>
          <a:xfrm>
            <a:off x="224106" y="1600200"/>
            <a:ext cx="8919894" cy="5103740"/>
          </a:xfrm>
        </p:spPr>
        <p:txBody>
          <a:bodyPr>
            <a:normAutofit fontScale="92500"/>
          </a:bodyPr>
          <a:lstStyle/>
          <a:p>
            <a:r>
              <a:rPr lang="en-GB" dirty="0" smtClean="0"/>
              <a:t>Number </a:t>
            </a:r>
            <a:r>
              <a:rPr lang="en-GB" dirty="0"/>
              <a:t>of persons per toilet was </a:t>
            </a:r>
            <a:r>
              <a:rPr lang="en-GB" dirty="0" smtClean="0"/>
              <a:t>positively </a:t>
            </a:r>
            <a:r>
              <a:rPr lang="en-GB" u="sng" dirty="0"/>
              <a:t>associated with </a:t>
            </a:r>
            <a:r>
              <a:rPr lang="en-GB" i="1" u="sng" dirty="0" err="1"/>
              <a:t>Ascaris</a:t>
            </a:r>
            <a:r>
              <a:rPr lang="en-GB" i="1" u="sng" dirty="0"/>
              <a:t> </a:t>
            </a:r>
            <a:r>
              <a:rPr lang="en-GB" i="1" u="sng" dirty="0" err="1"/>
              <a:t>lumbricoides</a:t>
            </a:r>
            <a:r>
              <a:rPr lang="en-GB" u="sng" dirty="0"/>
              <a:t> infection</a:t>
            </a:r>
            <a:r>
              <a:rPr lang="en-GB" dirty="0"/>
              <a:t> </a:t>
            </a:r>
            <a:r>
              <a:rPr lang="en-GB" dirty="0" smtClean="0"/>
              <a:t>intensity (</a:t>
            </a:r>
            <a:r>
              <a:rPr lang="en-GB" dirty="0" err="1" smtClean="0"/>
              <a:t>Tsushika</a:t>
            </a:r>
            <a:r>
              <a:rPr lang="en-GB" dirty="0" smtClean="0"/>
              <a:t> 1995). </a:t>
            </a:r>
          </a:p>
          <a:p>
            <a:r>
              <a:rPr lang="en-GB" dirty="0" smtClean="0"/>
              <a:t>Sharing toilets </a:t>
            </a:r>
            <a:r>
              <a:rPr lang="en-GB" dirty="0"/>
              <a:t>with another family </a:t>
            </a:r>
            <a:r>
              <a:rPr lang="en-GB" u="sng" dirty="0"/>
              <a:t>increased the risk of intestinal </a:t>
            </a:r>
            <a:r>
              <a:rPr lang="en-GB" u="sng" dirty="0" err="1"/>
              <a:t>helminths</a:t>
            </a:r>
            <a:r>
              <a:rPr lang="en-GB" u="sng" dirty="0"/>
              <a:t> </a:t>
            </a:r>
            <a:r>
              <a:rPr lang="en-GB" dirty="0" smtClean="0"/>
              <a:t>(</a:t>
            </a:r>
            <a:r>
              <a:rPr lang="en-GB" dirty="0"/>
              <a:t>adjusted OR  1.95[95% CI 1.38-2.75])  and from </a:t>
            </a:r>
            <a:r>
              <a:rPr lang="en-GB" u="sng" dirty="0"/>
              <a:t>protozoan </a:t>
            </a:r>
            <a:r>
              <a:rPr lang="en-GB" u="sng" dirty="0" smtClean="0"/>
              <a:t>parasites</a:t>
            </a:r>
            <a:r>
              <a:rPr lang="en-GB" dirty="0" smtClean="0"/>
              <a:t> </a:t>
            </a:r>
            <a:r>
              <a:rPr lang="en-GB" dirty="0"/>
              <a:t>(adjusted OR 1.65 [95% CI 1.06-2.58]</a:t>
            </a:r>
            <a:r>
              <a:rPr lang="en-GB" dirty="0" smtClean="0"/>
              <a:t>) (Mahfouz 1997)</a:t>
            </a:r>
          </a:p>
          <a:p>
            <a:r>
              <a:rPr lang="en-GB" dirty="0" smtClean="0"/>
              <a:t>Using </a:t>
            </a:r>
            <a:r>
              <a:rPr lang="en-GB" dirty="0"/>
              <a:t>a community latrine rather than a private </a:t>
            </a:r>
            <a:r>
              <a:rPr lang="en-GB" u="sng" dirty="0"/>
              <a:t>latrine </a:t>
            </a:r>
            <a:r>
              <a:rPr lang="en-GB" u="sng" dirty="0" smtClean="0"/>
              <a:t>increased for </a:t>
            </a:r>
            <a:r>
              <a:rPr lang="en-GB" i="1" u="sng" dirty="0"/>
              <a:t>S. </a:t>
            </a:r>
            <a:r>
              <a:rPr lang="en-GB" i="1" u="sng" dirty="0" err="1"/>
              <a:t>stercoralis</a:t>
            </a:r>
            <a:r>
              <a:rPr lang="en-GB" u="sng" dirty="0"/>
              <a:t> </a:t>
            </a:r>
            <a:r>
              <a:rPr lang="en-GB" u="sng" dirty="0" smtClean="0"/>
              <a:t>infection</a:t>
            </a:r>
            <a:r>
              <a:rPr lang="en-GB" dirty="0" smtClean="0"/>
              <a:t> among adults  </a:t>
            </a:r>
            <a:r>
              <a:rPr lang="en-GB" dirty="0"/>
              <a:t>(adjusted OR 2.72 [95% CI 1.57-4.72</a:t>
            </a:r>
            <a:r>
              <a:rPr lang="en-GB" dirty="0" smtClean="0"/>
              <a:t>) and children (adjusted OR 2.43 [95% CI 1.35-4.38])</a:t>
            </a:r>
            <a:r>
              <a:rPr lang="en-GB" u="sng" dirty="0" smtClean="0"/>
              <a:t>, but not for those sharing with </a:t>
            </a:r>
            <a:r>
              <a:rPr lang="en-GB" u="sng" dirty="0" err="1" smtClean="0"/>
              <a:t>neighbors</a:t>
            </a:r>
            <a:r>
              <a:rPr lang="en-GB" dirty="0" smtClean="0"/>
              <a:t> (Hall 1994)</a:t>
            </a:r>
          </a:p>
          <a:p>
            <a:r>
              <a:rPr lang="en-GB" dirty="0" smtClean="0"/>
              <a:t>Sharing </a:t>
            </a:r>
            <a:r>
              <a:rPr lang="en-GB" dirty="0"/>
              <a:t>latrine with other families and the absence of piped water inside the house were associated with a significantly higher intensity of </a:t>
            </a:r>
            <a:r>
              <a:rPr lang="en-GB" u="sng" dirty="0"/>
              <a:t>infection for </a:t>
            </a:r>
            <a:r>
              <a:rPr lang="en-GB" i="1" u="sng" dirty="0"/>
              <a:t>A. </a:t>
            </a:r>
            <a:r>
              <a:rPr lang="en-GB" i="1" u="sng" dirty="0" err="1"/>
              <a:t>lumbricoides</a:t>
            </a:r>
            <a:r>
              <a:rPr lang="en-GB" u="sng" dirty="0"/>
              <a:t> (p&lt;0.001) and for </a:t>
            </a:r>
            <a:r>
              <a:rPr lang="en-GB" i="1" u="sng" dirty="0"/>
              <a:t>T. </a:t>
            </a:r>
            <a:r>
              <a:rPr lang="en-GB" i="1" u="sng" dirty="0" err="1"/>
              <a:t>trichiura</a:t>
            </a:r>
            <a:r>
              <a:rPr lang="en-GB" u="sng" dirty="0"/>
              <a:t> (p&lt;0.05) but not </a:t>
            </a:r>
            <a:r>
              <a:rPr lang="en-GB" i="1" u="sng" dirty="0"/>
              <a:t>for S. </a:t>
            </a:r>
            <a:r>
              <a:rPr lang="en-GB" i="1" u="sng" dirty="0" err="1"/>
              <a:t>mansoni</a:t>
            </a:r>
            <a:r>
              <a:rPr lang="en-GB" i="1" u="sng" dirty="0"/>
              <a:t> </a:t>
            </a:r>
            <a:r>
              <a:rPr lang="en-GB" dirty="0" smtClean="0"/>
              <a:t>(</a:t>
            </a:r>
            <a:r>
              <a:rPr lang="en-GB" dirty="0" err="1" smtClean="0"/>
              <a:t>Curtale</a:t>
            </a:r>
            <a:r>
              <a:rPr lang="en-GB" dirty="0" smtClean="0"/>
              <a:t> 1998)</a:t>
            </a:r>
          </a:p>
          <a:p>
            <a:r>
              <a:rPr lang="en-GB" dirty="0" err="1"/>
              <a:t>Phiri</a:t>
            </a:r>
            <a:r>
              <a:rPr lang="en-GB" dirty="0"/>
              <a:t> et al. found no statistically significant risk associated with </a:t>
            </a:r>
            <a:r>
              <a:rPr lang="en-GB" i="1" dirty="0"/>
              <a:t>A. </a:t>
            </a:r>
            <a:r>
              <a:rPr lang="en-GB" i="1" dirty="0" err="1"/>
              <a:t>lumbricoides</a:t>
            </a:r>
            <a:r>
              <a:rPr lang="en-GB" dirty="0"/>
              <a:t>, hookworm, </a:t>
            </a:r>
            <a:r>
              <a:rPr lang="en-GB" i="1" dirty="0"/>
              <a:t>T. </a:t>
            </a:r>
            <a:r>
              <a:rPr lang="en-GB" i="1" dirty="0" err="1"/>
              <a:t>trichiura</a:t>
            </a:r>
            <a:r>
              <a:rPr lang="en-GB" dirty="0"/>
              <a:t>, or </a:t>
            </a:r>
            <a:r>
              <a:rPr lang="en-GB" i="1" dirty="0"/>
              <a:t>S. </a:t>
            </a:r>
            <a:r>
              <a:rPr lang="en-GB" i="1" dirty="0" err="1"/>
              <a:t>stercoralis</a:t>
            </a:r>
            <a:r>
              <a:rPr lang="en-GB" dirty="0"/>
              <a:t> infection and shared latrine facilities </a:t>
            </a:r>
            <a:endParaRPr lang="en-GB" i="1" dirty="0" smtClean="0"/>
          </a:p>
          <a:p>
            <a:endParaRPr lang="en-US" dirty="0"/>
          </a:p>
        </p:txBody>
      </p:sp>
    </p:spTree>
    <p:extLst>
      <p:ext uri="{BB962C8B-B14F-4D97-AF65-F5344CB8AC3E}">
        <p14:creationId xmlns:p14="http://schemas.microsoft.com/office/powerpoint/2010/main" val="443207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Other Health Outcomes</a:t>
            </a:r>
            <a:endParaRPr lang="en-US" dirty="0"/>
          </a:p>
        </p:txBody>
      </p:sp>
      <p:sp>
        <p:nvSpPr>
          <p:cNvPr id="4" name="Content Placeholder 3"/>
          <p:cNvSpPr>
            <a:spLocks noGrp="1"/>
          </p:cNvSpPr>
          <p:nvPr>
            <p:ph idx="1"/>
          </p:nvPr>
        </p:nvSpPr>
        <p:spPr>
          <a:xfrm>
            <a:off x="457200" y="1417638"/>
            <a:ext cx="8229600" cy="5271029"/>
          </a:xfrm>
        </p:spPr>
        <p:txBody>
          <a:bodyPr>
            <a:normAutofit/>
          </a:bodyPr>
          <a:lstStyle/>
          <a:p>
            <a:r>
              <a:rPr lang="en-GB" u="sng" dirty="0" smtClean="0"/>
              <a:t>Increase risk of poliomyelitis </a:t>
            </a:r>
            <a:r>
              <a:rPr lang="en-GB" dirty="0" smtClean="0"/>
              <a:t>in an </a:t>
            </a:r>
            <a:r>
              <a:rPr lang="en-GB" dirty="0"/>
              <a:t>outbreak in Taiwan </a:t>
            </a:r>
            <a:r>
              <a:rPr lang="en-GB" dirty="0" smtClean="0"/>
              <a:t>among those sharing </a:t>
            </a:r>
            <a:r>
              <a:rPr lang="en-GB" dirty="0"/>
              <a:t>toilets with other families (OR 4.0 [95% CI 1.9-8.3]</a:t>
            </a:r>
            <a:r>
              <a:rPr lang="en-GB" dirty="0" smtClean="0"/>
              <a:t>) (Kim-Farley 1984). </a:t>
            </a:r>
          </a:p>
          <a:p>
            <a:r>
              <a:rPr lang="en-GB" u="sng" dirty="0" smtClean="0"/>
              <a:t>Adverse birth outcomes </a:t>
            </a:r>
            <a:r>
              <a:rPr lang="en-GB" dirty="0" smtClean="0"/>
              <a:t>associated with shared sanitation</a:t>
            </a:r>
          </a:p>
          <a:p>
            <a:pPr lvl="1"/>
            <a:r>
              <a:rPr lang="en-GB" u="sng" dirty="0" smtClean="0"/>
              <a:t>Prematurity</a:t>
            </a:r>
            <a:r>
              <a:rPr lang="en-GB" dirty="0" smtClean="0"/>
              <a:t> </a:t>
            </a:r>
            <a:r>
              <a:rPr lang="en-GB" dirty="0"/>
              <a:t>(adjusted OR 1.26 [95% CI 1.07-1.48]</a:t>
            </a:r>
            <a:r>
              <a:rPr lang="en-GB" dirty="0" smtClean="0"/>
              <a:t>) and and low </a:t>
            </a:r>
            <a:r>
              <a:rPr lang="en-GB" dirty="0"/>
              <a:t>birth weight (adjusted OR 1.27 [95% CI 0.98-1.65]</a:t>
            </a:r>
            <a:r>
              <a:rPr lang="en-GB" dirty="0" smtClean="0"/>
              <a:t>) (</a:t>
            </a:r>
            <a:r>
              <a:rPr lang="en-GB" dirty="0" err="1" smtClean="0"/>
              <a:t>Olusana</a:t>
            </a:r>
            <a:r>
              <a:rPr lang="en-GB" dirty="0" smtClean="0"/>
              <a:t> 2010)</a:t>
            </a:r>
          </a:p>
          <a:p>
            <a:pPr lvl="1"/>
            <a:r>
              <a:rPr lang="en-GB" u="sng" dirty="0" smtClean="0"/>
              <a:t>Perinatal </a:t>
            </a:r>
            <a:r>
              <a:rPr lang="en-GB" u="sng" dirty="0"/>
              <a:t>death </a:t>
            </a:r>
            <a:r>
              <a:rPr lang="en-GB" dirty="0"/>
              <a:t>among </a:t>
            </a:r>
            <a:r>
              <a:rPr lang="en-GB" dirty="0" smtClean="0"/>
              <a:t>women, antepartum </a:t>
            </a:r>
            <a:r>
              <a:rPr lang="en-GB" dirty="0" err="1"/>
              <a:t>fetal</a:t>
            </a:r>
            <a:r>
              <a:rPr lang="en-GB" dirty="0"/>
              <a:t> deaths (adjusted OR 1.62 [95% CI 1.28-2.03]) and </a:t>
            </a:r>
            <a:r>
              <a:rPr lang="en-GB" u="sng" dirty="0"/>
              <a:t>perinatal death </a:t>
            </a:r>
            <a:r>
              <a:rPr lang="en-GB" dirty="0"/>
              <a:t>(adjusted OR 1.41 [95% CI 1.21-1.64]</a:t>
            </a:r>
            <a:r>
              <a:rPr lang="en-GB" dirty="0" smtClean="0"/>
              <a:t>) (Golding 1994)</a:t>
            </a:r>
          </a:p>
          <a:p>
            <a:pPr lvl="1"/>
            <a:r>
              <a:rPr lang="en-GB" dirty="0" smtClean="0"/>
              <a:t>hospital </a:t>
            </a:r>
            <a:r>
              <a:rPr lang="en-GB" dirty="0"/>
              <a:t>admissions for children</a:t>
            </a:r>
            <a:r>
              <a:rPr lang="en-US" dirty="0" smtClean="0">
                <a:effectLst/>
              </a:rPr>
              <a:t> (Munoz 1992)</a:t>
            </a:r>
          </a:p>
          <a:p>
            <a:r>
              <a:rPr lang="en-GB" u="sng" dirty="0" smtClean="0"/>
              <a:t>No increased risk of trachoma </a:t>
            </a:r>
            <a:r>
              <a:rPr lang="en-GB" dirty="0" smtClean="0"/>
              <a:t>from shared latrines (adjusted OR 0.95 [95% CI 0.55-1.67]) (Montgomery 2010)</a:t>
            </a:r>
          </a:p>
          <a:p>
            <a:pPr lvl="1"/>
            <a:endParaRPr lang="en-GB" dirty="0" smtClean="0"/>
          </a:p>
          <a:p>
            <a:pPr marL="0" indent="0">
              <a:buNone/>
            </a:pPr>
            <a:endParaRPr lang="en-US" dirty="0"/>
          </a:p>
        </p:txBody>
      </p:sp>
    </p:spTree>
    <p:extLst>
      <p:ext uri="{BB962C8B-B14F-4D97-AF65-F5344CB8AC3E}">
        <p14:creationId xmlns:p14="http://schemas.microsoft.com/office/powerpoint/2010/main" val="4118529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253067"/>
            <a:ext cx="8229600" cy="5452533"/>
          </a:xfrm>
        </p:spPr>
        <p:txBody>
          <a:bodyPr>
            <a:normAutofit/>
          </a:bodyPr>
          <a:lstStyle/>
          <a:p>
            <a:r>
              <a:rPr lang="en-US" dirty="0" smtClean="0"/>
              <a:t>A </a:t>
            </a:r>
            <a:r>
              <a:rPr lang="en-US" u="sng" dirty="0" smtClean="0"/>
              <a:t>large and growing population relies on shared sanitation</a:t>
            </a:r>
            <a:r>
              <a:rPr lang="en-US" dirty="0" smtClean="0"/>
              <a:t>, particularly in urban settings in Africa and Asia</a:t>
            </a:r>
          </a:p>
          <a:p>
            <a:r>
              <a:rPr lang="en-GB" u="sng" dirty="0"/>
              <a:t>Evidence to date does not support a change of existing policy </a:t>
            </a:r>
            <a:r>
              <a:rPr lang="en-GB" dirty="0"/>
              <a:t>of excluding shared sanitation from the definition of improved sanitation used in international monitoring and targets. </a:t>
            </a:r>
            <a:endParaRPr lang="en-GB" dirty="0" smtClean="0"/>
          </a:p>
          <a:p>
            <a:r>
              <a:rPr lang="en-GB" dirty="0" smtClean="0"/>
              <a:t>However</a:t>
            </a:r>
            <a:r>
              <a:rPr lang="en-GB" dirty="0"/>
              <a:t>, such </a:t>
            </a:r>
            <a:r>
              <a:rPr lang="en-GB" u="sng" dirty="0"/>
              <a:t>evidence is limited</a:t>
            </a:r>
            <a:r>
              <a:rPr lang="en-GB" dirty="0"/>
              <a:t>, does not adequately address likely </a:t>
            </a:r>
            <a:r>
              <a:rPr lang="en-GB" u="sng" dirty="0"/>
              <a:t>confounding</a:t>
            </a:r>
            <a:r>
              <a:rPr lang="en-GB" dirty="0"/>
              <a:t>, and does not </a:t>
            </a:r>
            <a:r>
              <a:rPr lang="en-GB" u="sng" dirty="0"/>
              <a:t>identify potentially important distinctions among types of shared facilities</a:t>
            </a:r>
            <a:r>
              <a:rPr lang="en-GB" dirty="0"/>
              <a:t>. </a:t>
            </a:r>
            <a:endParaRPr lang="en-GB" dirty="0" smtClean="0"/>
          </a:p>
          <a:p>
            <a:r>
              <a:rPr lang="en-GB" dirty="0" smtClean="0"/>
              <a:t>Further </a:t>
            </a:r>
            <a:r>
              <a:rPr lang="en-GB" dirty="0"/>
              <a:t>research is necessary to </a:t>
            </a:r>
            <a:r>
              <a:rPr lang="en-GB" u="sng" dirty="0"/>
              <a:t>determine the circumstances, if any, under which shared sanitation can offer a safe, appropriate and acceptable alternative</a:t>
            </a:r>
            <a:r>
              <a:rPr lang="en-GB" dirty="0"/>
              <a:t> to individual household latrines. </a:t>
            </a:r>
            <a:endParaRPr lang="en-US" dirty="0"/>
          </a:p>
        </p:txBody>
      </p:sp>
    </p:spTree>
    <p:extLst>
      <p:ext uri="{BB962C8B-B14F-4D97-AF65-F5344CB8AC3E}">
        <p14:creationId xmlns:p14="http://schemas.microsoft.com/office/powerpoint/2010/main" val="643368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4"/>
          <p:cNvSpPr txBox="1">
            <a:spLocks noChangeArrowheads="1"/>
          </p:cNvSpPr>
          <p:nvPr/>
        </p:nvSpPr>
        <p:spPr bwMode="auto">
          <a:xfrm>
            <a:off x="179388" y="260350"/>
            <a:ext cx="8793162"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a:defRPr/>
            </a:pPr>
            <a:r>
              <a:rPr lang="en-GB" sz="4000" b="1" dirty="0" smtClean="0">
                <a:solidFill>
                  <a:schemeClr val="tx1"/>
                </a:solidFill>
                <a:latin typeface="Arial"/>
                <a:cs typeface="Arial"/>
              </a:rPr>
              <a:t>Hygiene along the sanitation ladder</a:t>
            </a:r>
            <a:endParaRPr lang="en-GB" sz="4000" b="1" dirty="0">
              <a:solidFill>
                <a:schemeClr val="tx1"/>
              </a:solidFill>
              <a:latin typeface="Arial"/>
              <a:cs typeface="Arial"/>
            </a:endParaRPr>
          </a:p>
        </p:txBody>
      </p:sp>
      <p:sp>
        <p:nvSpPr>
          <p:cNvPr id="13" name="Content Placeholder 12"/>
          <p:cNvSpPr>
            <a:spLocks noGrp="1"/>
          </p:cNvSpPr>
          <p:nvPr>
            <p:ph idx="1"/>
          </p:nvPr>
        </p:nvSpPr>
        <p:spPr>
          <a:xfrm>
            <a:off x="342900" y="1600201"/>
            <a:ext cx="5214938" cy="3880200"/>
          </a:xfrm>
        </p:spPr>
        <p:txBody>
          <a:bodyPr>
            <a:normAutofit fontScale="92500" lnSpcReduction="20000"/>
          </a:bodyPr>
          <a:lstStyle/>
          <a:p>
            <a:r>
              <a:rPr lang="en-GB" dirty="0" smtClean="0"/>
              <a:t>Selection of &gt;350 latrines</a:t>
            </a:r>
          </a:p>
          <a:p>
            <a:r>
              <a:rPr lang="en-GB" dirty="0" smtClean="0"/>
              <a:t>Divided over different groups</a:t>
            </a:r>
          </a:p>
          <a:p>
            <a:pPr lvl="1"/>
            <a:r>
              <a:rPr lang="en-GB" dirty="0" smtClean="0"/>
              <a:t>Rural </a:t>
            </a:r>
            <a:r>
              <a:rPr lang="en-GB" dirty="0" err="1" smtClean="0"/>
              <a:t>vs</a:t>
            </a:r>
            <a:r>
              <a:rPr lang="en-GB" dirty="0" smtClean="0"/>
              <a:t> Urban</a:t>
            </a:r>
          </a:p>
          <a:p>
            <a:pPr lvl="1"/>
            <a:r>
              <a:rPr lang="en-GB" dirty="0" smtClean="0"/>
              <a:t>Improved </a:t>
            </a:r>
            <a:r>
              <a:rPr lang="en-GB" dirty="0" err="1" smtClean="0"/>
              <a:t>vs</a:t>
            </a:r>
            <a:r>
              <a:rPr lang="en-GB" dirty="0" smtClean="0"/>
              <a:t> Unimproved</a:t>
            </a:r>
          </a:p>
          <a:p>
            <a:pPr lvl="1"/>
            <a:r>
              <a:rPr lang="en-GB" dirty="0" smtClean="0"/>
              <a:t>Shared </a:t>
            </a:r>
            <a:r>
              <a:rPr lang="en-GB" dirty="0" err="1" smtClean="0"/>
              <a:t>vs</a:t>
            </a:r>
            <a:r>
              <a:rPr lang="en-GB" dirty="0" smtClean="0"/>
              <a:t> Family latrine</a:t>
            </a:r>
          </a:p>
          <a:p>
            <a:pPr lvl="1"/>
            <a:r>
              <a:rPr lang="en-GB" dirty="0" smtClean="0"/>
              <a:t>Different technology</a:t>
            </a:r>
          </a:p>
          <a:p>
            <a:r>
              <a:rPr lang="en-GB" dirty="0" smtClean="0"/>
              <a:t>Impact of seasonality</a:t>
            </a:r>
          </a:p>
          <a:p>
            <a:r>
              <a:rPr lang="en-GB" dirty="0" smtClean="0"/>
              <a:t>Comparative sample within the household</a:t>
            </a:r>
          </a:p>
          <a:p>
            <a:endParaRPr lang="en-GB" dirty="0" smtClean="0"/>
          </a:p>
          <a:p>
            <a:r>
              <a:rPr lang="en-GB" dirty="0" smtClean="0"/>
              <a:t>Different transmission routes</a:t>
            </a:r>
          </a:p>
          <a:p>
            <a:pPr lvl="1"/>
            <a:r>
              <a:rPr lang="en-GB" dirty="0" smtClean="0"/>
              <a:t>Hand contact point sampled for presence and concentration of </a:t>
            </a:r>
            <a:r>
              <a:rPr lang="en-GB" i="1" dirty="0" smtClean="0"/>
              <a:t>E. coli</a:t>
            </a:r>
            <a:r>
              <a:rPr lang="en-GB" dirty="0" smtClean="0"/>
              <a:t> </a:t>
            </a:r>
          </a:p>
          <a:p>
            <a:pPr lvl="1"/>
            <a:r>
              <a:rPr lang="en-GB" dirty="0" smtClean="0"/>
              <a:t>Soil samples analysed for </a:t>
            </a:r>
            <a:r>
              <a:rPr lang="en-GB" dirty="0" err="1" smtClean="0"/>
              <a:t>helminths</a:t>
            </a:r>
            <a:endParaRPr lang="en-GB" dirty="0" smtClean="0"/>
          </a:p>
          <a:p>
            <a:pPr lvl="1"/>
            <a:r>
              <a:rPr lang="en-GB" dirty="0" smtClean="0"/>
              <a:t>Fly catches within latrines</a:t>
            </a:r>
            <a:endParaRPr lang="en-GB" dirty="0"/>
          </a:p>
        </p:txBody>
      </p:sp>
      <p:pic>
        <p:nvPicPr>
          <p:cNvPr id="6148" name="Picture 4" descr="http://www.continentenero.it/mappe/maptanzania.gif"/>
          <p:cNvPicPr>
            <a:picLocks noChangeAspect="1" noChangeArrowheads="1"/>
          </p:cNvPicPr>
          <p:nvPr/>
        </p:nvPicPr>
        <p:blipFill>
          <a:blip r:embed="rId3"/>
          <a:srcRect/>
          <a:stretch>
            <a:fillRect/>
          </a:stretch>
        </p:blipFill>
        <p:spPr bwMode="auto">
          <a:xfrm>
            <a:off x="5365380" y="1314451"/>
            <a:ext cx="3607170" cy="396240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99" y="274638"/>
            <a:ext cx="6598227" cy="1143000"/>
          </a:xfrm>
        </p:spPr>
        <p:txBody>
          <a:bodyPr>
            <a:normAutofit fontScale="90000"/>
          </a:bodyPr>
          <a:lstStyle/>
          <a:p>
            <a:r>
              <a:rPr lang="en-GB" dirty="0" smtClean="0"/>
              <a:t>Hand contact (</a:t>
            </a:r>
            <a:r>
              <a:rPr lang="en-GB" i="1" dirty="0" smtClean="0"/>
              <a:t>E. coli</a:t>
            </a:r>
            <a:r>
              <a:rPr lang="en-GB" dirty="0" smtClean="0"/>
              <a:t>)</a:t>
            </a:r>
            <a:endParaRPr lang="en-GB" dirty="0"/>
          </a:p>
        </p:txBody>
      </p:sp>
      <p:pic>
        <p:nvPicPr>
          <p:cNvPr id="4" name="Picture 7178"/>
          <p:cNvPicPr>
            <a:picLocks noGrp="1" noChangeAspect="1"/>
          </p:cNvPicPr>
          <p:nvPr>
            <p:ph idx="1"/>
          </p:nvPr>
        </p:nvPicPr>
        <p:blipFill>
          <a:blip r:embed="rId2">
            <a:extLst>
              <a:ext uri="{28A0092B-C50C-407E-A947-70E740481C1C}">
                <a14:useLocalDpi xmlns:a14="http://schemas.microsoft.com/office/drawing/2010/main" val="0"/>
              </a:ext>
            </a:extLst>
          </a:blip>
          <a:srcRect l="23468"/>
          <a:stretch>
            <a:fillRect/>
          </a:stretch>
        </p:blipFill>
        <p:spPr bwMode="auto">
          <a:xfrm>
            <a:off x="342901" y="1417638"/>
            <a:ext cx="3716481" cy="4692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1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29661" y="1417637"/>
            <a:ext cx="3228884" cy="429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99" y="274638"/>
            <a:ext cx="7996767" cy="1143000"/>
          </a:xfrm>
        </p:spPr>
        <p:txBody>
          <a:bodyPr>
            <a:normAutofit/>
          </a:bodyPr>
          <a:lstStyle/>
          <a:p>
            <a:r>
              <a:rPr lang="en-US" dirty="0" smtClean="0"/>
              <a:t>Latrine characteristics</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t="1956" b="1956"/>
          <a:stretch>
            <a:fillRect/>
          </a:stretch>
        </p:blipFill>
        <p:spPr>
          <a:prstGeom prst="rect">
            <a:avLst/>
          </a:prstGeom>
        </p:spPr>
      </p:pic>
    </p:spTree>
    <p:extLst>
      <p:ext uri="{BB962C8B-B14F-4D97-AF65-F5344CB8AC3E}">
        <p14:creationId xmlns:p14="http://schemas.microsoft.com/office/powerpoint/2010/main" val="287387171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444" y="274638"/>
            <a:ext cx="8678334" cy="1143000"/>
          </a:xfrm>
        </p:spPr>
        <p:txBody>
          <a:bodyPr/>
          <a:lstStyle/>
          <a:p>
            <a:r>
              <a:rPr lang="en-US" i="1" dirty="0" smtClean="0"/>
              <a:t>E. coli </a:t>
            </a:r>
            <a:r>
              <a:rPr lang="en-US" dirty="0" smtClean="0"/>
              <a:t>at point of hand contact</a:t>
            </a:r>
            <a:endParaRPr lang="en-US" dirty="0"/>
          </a:p>
        </p:txBody>
      </p:sp>
      <p:pic>
        <p:nvPicPr>
          <p:cNvPr id="5" name="Table Placeholder 4"/>
          <p:cNvPicPr>
            <a:picLocks noGrp="1"/>
          </p:cNvPicPr>
          <p:nvPr>
            <p:ph type="tbl" idx="1"/>
          </p:nvPr>
        </p:nvPicPr>
        <p:blipFill>
          <a:blip r:embed="rId2">
            <a:extLst>
              <a:ext uri="{28A0092B-C50C-407E-A947-70E740481C1C}">
                <a14:useLocalDpi xmlns:a14="http://schemas.microsoft.com/office/drawing/2010/main" val="0"/>
              </a:ext>
            </a:extLst>
          </a:blip>
          <a:srcRect t="11087" b="11087"/>
          <a:stretch>
            <a:fillRect/>
          </a:stretch>
        </p:blipFill>
        <p:spPr>
          <a:prstGeom prst="rect">
            <a:avLst/>
          </a:prstGeom>
        </p:spPr>
      </p:pic>
      <p:sp>
        <p:nvSpPr>
          <p:cNvPr id="4" name="Rectangle 3"/>
          <p:cNvSpPr/>
          <p:nvPr/>
        </p:nvSpPr>
        <p:spPr>
          <a:xfrm>
            <a:off x="3712418" y="1600200"/>
            <a:ext cx="4841340" cy="42923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45607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77825" y="260350"/>
            <a:ext cx="838835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a:defRPr/>
            </a:pPr>
            <a:r>
              <a:rPr lang="en-GB" sz="2800" b="1" dirty="0" smtClean="0">
                <a:solidFill>
                  <a:schemeClr val="tx1"/>
                </a:solidFill>
                <a:latin typeface="Arial"/>
                <a:cs typeface="Arial"/>
              </a:rPr>
              <a:t>WHO/ UNICEF JMP classification of sanitation</a:t>
            </a:r>
            <a:endParaRPr lang="en-GB" sz="2800" b="1" dirty="0">
              <a:solidFill>
                <a:schemeClr val="tx1"/>
              </a:solidFill>
              <a:latin typeface="Arial"/>
              <a:cs typeface="Arial"/>
            </a:endParaRPr>
          </a:p>
        </p:txBody>
      </p:sp>
      <p:sp>
        <p:nvSpPr>
          <p:cNvPr id="17410" name="Text Box 4"/>
          <p:cNvSpPr txBox="1">
            <a:spLocks noChangeArrowheads="1"/>
          </p:cNvSpPr>
          <p:nvPr/>
        </p:nvSpPr>
        <p:spPr bwMode="auto">
          <a:xfrm>
            <a:off x="1042988" y="1196975"/>
            <a:ext cx="3457575" cy="647700"/>
          </a:xfrm>
          <a:prstGeom prst="rect">
            <a:avLst/>
          </a:prstGeom>
          <a:noFill/>
          <a:ln w="57150">
            <a:solidFill>
              <a:srgbClr val="00A5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GB" sz="3200" dirty="0">
                <a:solidFill>
                  <a:srgbClr val="000000"/>
                </a:solidFill>
                <a:latin typeface="Arial" charset="0"/>
                <a:cs typeface="Arial" charset="0"/>
              </a:rPr>
              <a:t>IMPROVED</a:t>
            </a:r>
          </a:p>
        </p:txBody>
      </p:sp>
      <p:sp>
        <p:nvSpPr>
          <p:cNvPr id="17411" name="Text Box 4"/>
          <p:cNvSpPr txBox="1">
            <a:spLocks noChangeArrowheads="1"/>
          </p:cNvSpPr>
          <p:nvPr/>
        </p:nvSpPr>
        <p:spPr bwMode="auto">
          <a:xfrm>
            <a:off x="4859338" y="1196975"/>
            <a:ext cx="3457575" cy="647700"/>
          </a:xfrm>
          <a:prstGeom prst="rect">
            <a:avLst/>
          </a:prstGeom>
          <a:solidFill>
            <a:srgbClr val="FFFFFF"/>
          </a:solidFill>
          <a:ln w="57150">
            <a:solidFill>
              <a:srgbClr val="FF0000"/>
            </a:solidFill>
            <a:miter lim="800000"/>
            <a:headEnd/>
            <a:tailEnd/>
          </a:ln>
          <a:extLs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GB" sz="3200" dirty="0">
                <a:solidFill>
                  <a:srgbClr val="000000"/>
                </a:solidFill>
                <a:latin typeface="Arial" charset="0"/>
                <a:cs typeface="Arial" charset="0"/>
              </a:rPr>
              <a:t>UNIMPROVED</a:t>
            </a:r>
          </a:p>
        </p:txBody>
      </p:sp>
      <p:sp>
        <p:nvSpPr>
          <p:cNvPr id="8" name="TextBox 7"/>
          <p:cNvSpPr txBox="1"/>
          <p:nvPr/>
        </p:nvSpPr>
        <p:spPr>
          <a:xfrm>
            <a:off x="395536" y="2060848"/>
            <a:ext cx="430887" cy="2592288"/>
          </a:xfrm>
          <a:prstGeom prst="rect">
            <a:avLst/>
          </a:prstGeom>
          <a:noFill/>
          <a:ln w="25400">
            <a:solidFill>
              <a:schemeClr val="tx1"/>
            </a:solidFill>
          </a:ln>
        </p:spPr>
        <p:txBody>
          <a:bodyPr vert="vert270" wrap="square">
            <a:spAutoFit/>
          </a:bodyPr>
          <a:lstStyle/>
          <a:p>
            <a:pPr algn="ctr">
              <a:defRPr/>
            </a:pPr>
            <a:r>
              <a:rPr lang="en-US" sz="1600" dirty="0">
                <a:latin typeface="Arial"/>
                <a:cs typeface="Arial"/>
              </a:rPr>
              <a:t>TECHNOLOGY</a:t>
            </a:r>
          </a:p>
        </p:txBody>
      </p:sp>
      <p:sp>
        <p:nvSpPr>
          <p:cNvPr id="9" name="TextBox 8"/>
          <p:cNvSpPr txBox="1"/>
          <p:nvPr/>
        </p:nvSpPr>
        <p:spPr>
          <a:xfrm>
            <a:off x="179512" y="5013176"/>
            <a:ext cx="677108" cy="1152128"/>
          </a:xfrm>
          <a:prstGeom prst="rect">
            <a:avLst/>
          </a:prstGeom>
          <a:noFill/>
          <a:ln w="25400">
            <a:solidFill>
              <a:schemeClr val="tx1"/>
            </a:solidFill>
          </a:ln>
        </p:spPr>
        <p:txBody>
          <a:bodyPr vert="vert270" wrap="square">
            <a:spAutoFit/>
          </a:bodyPr>
          <a:lstStyle/>
          <a:p>
            <a:pPr algn="ctr">
              <a:defRPr/>
            </a:pPr>
            <a:r>
              <a:rPr lang="en-US" sz="1600" dirty="0">
                <a:latin typeface="Arial"/>
                <a:cs typeface="Arial"/>
              </a:rPr>
              <a:t>SHARING STATUS</a:t>
            </a:r>
          </a:p>
        </p:txBody>
      </p:sp>
      <p:sp>
        <p:nvSpPr>
          <p:cNvPr id="10" name="TextBox 9"/>
          <p:cNvSpPr txBox="1"/>
          <p:nvPr/>
        </p:nvSpPr>
        <p:spPr>
          <a:xfrm>
            <a:off x="1042988" y="2098591"/>
            <a:ext cx="3457575" cy="2693045"/>
          </a:xfrm>
          <a:prstGeom prst="rect">
            <a:avLst/>
          </a:prstGeom>
          <a:noFill/>
          <a:ln w="25400">
            <a:solidFill>
              <a:srgbClr val="008000"/>
            </a:solidFill>
            <a:prstDash val="sysDash"/>
          </a:ln>
        </p:spPr>
        <p:txBody>
          <a:bodyPr>
            <a:spAutoFit/>
          </a:bodyPr>
          <a:lstStyle/>
          <a:p>
            <a:pPr algn="just">
              <a:defRPr/>
            </a:pPr>
            <a:r>
              <a:rPr lang="en-US" sz="1600" dirty="0" smtClean="0">
                <a:latin typeface="Arial"/>
                <a:cs typeface="Arial"/>
              </a:rPr>
              <a:t>-</a:t>
            </a:r>
            <a:r>
              <a:rPr lang="en-US" sz="1600" b="1" dirty="0">
                <a:latin typeface="Arial"/>
                <a:cs typeface="Arial"/>
              </a:rPr>
              <a:t> </a:t>
            </a:r>
            <a:r>
              <a:rPr lang="en-US" sz="1600" b="1" dirty="0" smtClean="0">
                <a:latin typeface="Arial"/>
                <a:cs typeface="Arial"/>
              </a:rPr>
              <a:t>Flush</a:t>
            </a:r>
            <a:r>
              <a:rPr lang="en-US" sz="1600" b="1" dirty="0">
                <a:latin typeface="Arial"/>
                <a:cs typeface="Arial"/>
              </a:rPr>
              <a:t>/Pour flush toilet</a:t>
            </a:r>
          </a:p>
          <a:p>
            <a:pPr marL="285750" indent="-285750">
              <a:spcBef>
                <a:spcPts val="600"/>
              </a:spcBef>
              <a:buFont typeface="Arial"/>
              <a:buChar char="•"/>
              <a:defRPr/>
            </a:pPr>
            <a:r>
              <a:rPr lang="en-US" sz="1400" dirty="0">
                <a:latin typeface="Arial"/>
                <a:cs typeface="Arial"/>
              </a:rPr>
              <a:t>To piped sewerage system</a:t>
            </a:r>
          </a:p>
          <a:p>
            <a:pPr marL="285750" indent="-285750" algn="just">
              <a:spcBef>
                <a:spcPts val="600"/>
              </a:spcBef>
              <a:buFont typeface="Arial"/>
              <a:buChar char="•"/>
              <a:defRPr/>
            </a:pPr>
            <a:r>
              <a:rPr lang="en-US" sz="1400" dirty="0">
                <a:latin typeface="Arial"/>
                <a:cs typeface="Arial"/>
              </a:rPr>
              <a:t>To septic tank</a:t>
            </a:r>
          </a:p>
          <a:p>
            <a:pPr marL="285750" indent="-285750" algn="just">
              <a:spcBef>
                <a:spcPts val="600"/>
              </a:spcBef>
              <a:buFont typeface="Arial"/>
              <a:buChar char="•"/>
              <a:defRPr/>
            </a:pPr>
            <a:r>
              <a:rPr lang="en-US" sz="1400" dirty="0">
                <a:latin typeface="Arial"/>
                <a:cs typeface="Arial"/>
              </a:rPr>
              <a:t>To closed pit</a:t>
            </a:r>
          </a:p>
          <a:p>
            <a:pPr algn="just">
              <a:defRPr/>
            </a:pPr>
            <a:endParaRPr lang="en-US" sz="1600" dirty="0">
              <a:latin typeface="Arial"/>
              <a:cs typeface="Arial"/>
            </a:endParaRPr>
          </a:p>
          <a:p>
            <a:pPr algn="just">
              <a:defRPr/>
            </a:pPr>
            <a:r>
              <a:rPr lang="en-US" sz="1600" dirty="0" smtClean="0">
                <a:latin typeface="Arial"/>
                <a:cs typeface="Arial"/>
              </a:rPr>
              <a:t>-</a:t>
            </a:r>
            <a:r>
              <a:rPr lang="en-US" sz="1600" b="1" dirty="0">
                <a:latin typeface="Arial"/>
                <a:cs typeface="Arial"/>
              </a:rPr>
              <a:t> </a:t>
            </a:r>
            <a:r>
              <a:rPr lang="en-US" sz="1600" b="1" dirty="0" smtClean="0">
                <a:latin typeface="Arial"/>
                <a:cs typeface="Arial"/>
              </a:rPr>
              <a:t>Ventilated </a:t>
            </a:r>
            <a:r>
              <a:rPr lang="en-US" sz="1600" b="1" dirty="0">
                <a:latin typeface="Arial"/>
                <a:cs typeface="Arial"/>
              </a:rPr>
              <a:t>improved pit latrine </a:t>
            </a:r>
          </a:p>
          <a:p>
            <a:pPr algn="just">
              <a:defRPr/>
            </a:pPr>
            <a:endParaRPr lang="en-US" sz="1600" dirty="0" smtClean="0">
              <a:latin typeface="Arial"/>
              <a:cs typeface="Arial"/>
            </a:endParaRPr>
          </a:p>
          <a:p>
            <a:pPr algn="just">
              <a:defRPr/>
            </a:pPr>
            <a:r>
              <a:rPr lang="en-US" sz="1600" dirty="0" smtClean="0">
                <a:latin typeface="Arial"/>
                <a:cs typeface="Arial"/>
              </a:rPr>
              <a:t>- </a:t>
            </a:r>
            <a:r>
              <a:rPr lang="en-US" sz="1600" b="1" dirty="0">
                <a:latin typeface="Arial"/>
                <a:cs typeface="Arial"/>
              </a:rPr>
              <a:t>Composting </a:t>
            </a:r>
            <a:r>
              <a:rPr lang="en-US" sz="1600" b="1" dirty="0" smtClean="0">
                <a:latin typeface="Arial"/>
                <a:cs typeface="Arial"/>
              </a:rPr>
              <a:t>toilet</a:t>
            </a:r>
            <a:endParaRPr lang="en-US" sz="1600" dirty="0">
              <a:latin typeface="Arial"/>
              <a:cs typeface="Arial"/>
            </a:endParaRPr>
          </a:p>
          <a:p>
            <a:pPr algn="just">
              <a:defRPr/>
            </a:pPr>
            <a:endParaRPr lang="en-US" sz="1600" dirty="0">
              <a:latin typeface="Arial"/>
              <a:cs typeface="Arial"/>
            </a:endParaRPr>
          </a:p>
          <a:p>
            <a:pPr algn="just">
              <a:defRPr/>
            </a:pPr>
            <a:r>
              <a:rPr lang="en-US" sz="1600" b="1" dirty="0" smtClean="0">
                <a:latin typeface="Arial"/>
                <a:cs typeface="Arial"/>
              </a:rPr>
              <a:t>- Pit </a:t>
            </a:r>
            <a:r>
              <a:rPr lang="en-US" sz="1600" b="1" dirty="0">
                <a:latin typeface="Arial"/>
                <a:cs typeface="Arial"/>
              </a:rPr>
              <a:t>latrine with </a:t>
            </a:r>
            <a:r>
              <a:rPr lang="en-US" sz="1600" b="1" dirty="0" smtClean="0">
                <a:latin typeface="Arial"/>
                <a:cs typeface="Arial"/>
              </a:rPr>
              <a:t>slab</a:t>
            </a:r>
          </a:p>
        </p:txBody>
      </p:sp>
      <p:sp>
        <p:nvSpPr>
          <p:cNvPr id="11" name="TextBox 10"/>
          <p:cNvSpPr txBox="1"/>
          <p:nvPr/>
        </p:nvSpPr>
        <p:spPr>
          <a:xfrm>
            <a:off x="4859339" y="2098591"/>
            <a:ext cx="3457078" cy="2631489"/>
          </a:xfrm>
          <a:prstGeom prst="rect">
            <a:avLst/>
          </a:prstGeom>
          <a:noFill/>
          <a:ln w="57150">
            <a:solidFill>
              <a:srgbClr val="FF0000"/>
            </a:solidFill>
            <a:prstDash val="solid"/>
          </a:ln>
        </p:spPr>
        <p:txBody>
          <a:bodyPr wrap="square">
            <a:spAutoFit/>
          </a:bodyPr>
          <a:lstStyle/>
          <a:p>
            <a:pPr algn="just">
              <a:defRPr/>
            </a:pPr>
            <a:r>
              <a:rPr lang="en-US" sz="1600" dirty="0" smtClean="0">
                <a:latin typeface="Arial"/>
                <a:cs typeface="Arial"/>
              </a:rPr>
              <a:t>-</a:t>
            </a:r>
            <a:r>
              <a:rPr lang="en-US" sz="1600" b="1" dirty="0">
                <a:latin typeface="Arial"/>
                <a:cs typeface="Arial"/>
              </a:rPr>
              <a:t> </a:t>
            </a:r>
            <a:r>
              <a:rPr lang="en-US" sz="1600" b="1" dirty="0" smtClean="0">
                <a:latin typeface="Arial"/>
                <a:cs typeface="Arial"/>
              </a:rPr>
              <a:t>Flush</a:t>
            </a:r>
            <a:r>
              <a:rPr lang="en-US" sz="1600" b="1" dirty="0">
                <a:latin typeface="Arial"/>
                <a:cs typeface="Arial"/>
              </a:rPr>
              <a:t>/Pour flush toilet</a:t>
            </a:r>
          </a:p>
          <a:p>
            <a:pPr marL="285750" indent="-285750" algn="just">
              <a:spcBef>
                <a:spcPts val="600"/>
              </a:spcBef>
              <a:buFont typeface="Arial"/>
              <a:buChar char="•"/>
              <a:defRPr/>
            </a:pPr>
            <a:r>
              <a:rPr lang="en-US" sz="1400" dirty="0">
                <a:latin typeface="Arial"/>
                <a:cs typeface="Arial"/>
              </a:rPr>
              <a:t>To </a:t>
            </a:r>
            <a:r>
              <a:rPr lang="en-US" sz="1400" dirty="0" smtClean="0">
                <a:latin typeface="Arial"/>
                <a:cs typeface="Arial"/>
              </a:rPr>
              <a:t>elsewhere</a:t>
            </a:r>
          </a:p>
          <a:p>
            <a:pPr marL="285750" indent="-285750" algn="just">
              <a:buFont typeface="Arial"/>
              <a:buChar char="•"/>
              <a:defRPr/>
            </a:pPr>
            <a:endParaRPr lang="en-US" sz="1200" dirty="0" smtClean="0">
              <a:latin typeface="Arial"/>
              <a:cs typeface="Arial"/>
            </a:endParaRPr>
          </a:p>
          <a:p>
            <a:pPr algn="just">
              <a:defRPr/>
            </a:pPr>
            <a:endParaRPr lang="en-US" sz="1200" dirty="0">
              <a:latin typeface="Arial"/>
              <a:cs typeface="Arial"/>
            </a:endParaRPr>
          </a:p>
          <a:p>
            <a:pPr algn="just">
              <a:defRPr/>
            </a:pPr>
            <a:endParaRPr lang="en-US" sz="1200" dirty="0">
              <a:latin typeface="Arial"/>
              <a:cs typeface="Arial"/>
            </a:endParaRPr>
          </a:p>
          <a:p>
            <a:pPr algn="just">
              <a:defRPr/>
            </a:pPr>
            <a:endParaRPr lang="en-US" sz="1400" dirty="0">
              <a:latin typeface="Arial"/>
              <a:cs typeface="Arial"/>
            </a:endParaRPr>
          </a:p>
          <a:p>
            <a:pPr algn="just">
              <a:defRPr/>
            </a:pPr>
            <a:r>
              <a:rPr lang="en-US" sz="1600" dirty="0" smtClean="0">
                <a:latin typeface="Arial"/>
                <a:cs typeface="Arial"/>
              </a:rPr>
              <a:t>- </a:t>
            </a:r>
            <a:r>
              <a:rPr lang="en-US" sz="1600" b="1" dirty="0" smtClean="0">
                <a:latin typeface="Arial"/>
                <a:cs typeface="Arial"/>
              </a:rPr>
              <a:t>Pit </a:t>
            </a:r>
            <a:r>
              <a:rPr lang="en-US" sz="1600" b="1" dirty="0">
                <a:latin typeface="Arial"/>
                <a:cs typeface="Arial"/>
              </a:rPr>
              <a:t>latrine without slab</a:t>
            </a:r>
          </a:p>
          <a:p>
            <a:pPr algn="just">
              <a:defRPr/>
            </a:pPr>
            <a:endParaRPr lang="en-US" sz="1600" b="1" dirty="0">
              <a:latin typeface="Arial"/>
              <a:cs typeface="Arial"/>
            </a:endParaRPr>
          </a:p>
          <a:p>
            <a:pPr algn="just">
              <a:defRPr/>
            </a:pPr>
            <a:r>
              <a:rPr lang="en-US" sz="1600" b="1" dirty="0" smtClean="0">
                <a:latin typeface="Arial"/>
                <a:cs typeface="Arial"/>
              </a:rPr>
              <a:t>- Hanging </a:t>
            </a:r>
            <a:r>
              <a:rPr lang="en-US" sz="1600" b="1" dirty="0">
                <a:latin typeface="Arial"/>
                <a:cs typeface="Arial"/>
              </a:rPr>
              <a:t>toilet or hanging latrine</a:t>
            </a:r>
          </a:p>
          <a:p>
            <a:pPr algn="just">
              <a:defRPr/>
            </a:pPr>
            <a:endParaRPr lang="en-US" sz="1600" b="1" dirty="0">
              <a:latin typeface="Arial"/>
              <a:cs typeface="Arial"/>
            </a:endParaRPr>
          </a:p>
          <a:p>
            <a:pPr algn="just">
              <a:defRPr/>
            </a:pPr>
            <a:r>
              <a:rPr lang="en-US" sz="1600" b="1" dirty="0" smtClean="0">
                <a:latin typeface="Arial"/>
                <a:cs typeface="Arial"/>
              </a:rPr>
              <a:t>- No facilities</a:t>
            </a:r>
            <a:endParaRPr lang="en-US" sz="1600" b="1" dirty="0">
              <a:cs typeface="+mn-cs"/>
            </a:endParaRPr>
          </a:p>
        </p:txBody>
      </p:sp>
      <p:sp>
        <p:nvSpPr>
          <p:cNvPr id="17416" name="Text Box 4"/>
          <p:cNvSpPr txBox="1">
            <a:spLocks noChangeArrowheads="1"/>
          </p:cNvSpPr>
          <p:nvPr/>
        </p:nvSpPr>
        <p:spPr bwMode="auto">
          <a:xfrm>
            <a:off x="1043609" y="5013226"/>
            <a:ext cx="1656184" cy="1008062"/>
          </a:xfrm>
          <a:prstGeom prst="rect">
            <a:avLst/>
          </a:prstGeom>
          <a:noFill/>
          <a:ln w="57150">
            <a:solidFill>
              <a:srgbClr val="00A5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GB" sz="2000" b="1" dirty="0" smtClean="0">
                <a:solidFill>
                  <a:srgbClr val="000000"/>
                </a:solidFill>
                <a:latin typeface="Arial" charset="0"/>
                <a:cs typeface="Arial" charset="0"/>
              </a:rPr>
              <a:t>1 household</a:t>
            </a:r>
            <a:endParaRPr lang="en-GB" sz="2000" b="1" dirty="0">
              <a:solidFill>
                <a:srgbClr val="000000"/>
              </a:solidFill>
              <a:latin typeface="Arial" charset="0"/>
              <a:cs typeface="Arial" charset="0"/>
            </a:endParaRPr>
          </a:p>
        </p:txBody>
      </p:sp>
      <p:sp>
        <p:nvSpPr>
          <p:cNvPr id="17417" name="Text Box 4"/>
          <p:cNvSpPr txBox="1">
            <a:spLocks noChangeArrowheads="1"/>
          </p:cNvSpPr>
          <p:nvPr/>
        </p:nvSpPr>
        <p:spPr bwMode="auto">
          <a:xfrm>
            <a:off x="2843808" y="5013176"/>
            <a:ext cx="1656184" cy="1008062"/>
          </a:xfrm>
          <a:prstGeom prst="rect">
            <a:avLst/>
          </a:prstGeom>
          <a:solidFill>
            <a:srgbClr val="FFFFFF"/>
          </a:solidFill>
          <a:ln w="57150">
            <a:solidFill>
              <a:srgbClr val="FF9412"/>
            </a:solidFill>
            <a:miter lim="800000"/>
            <a:headEnd/>
            <a:tailEnd/>
          </a:ln>
          <a:extLs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GB" sz="2000" b="1" dirty="0" smtClean="0">
                <a:solidFill>
                  <a:srgbClr val="000000"/>
                </a:solidFill>
                <a:latin typeface="Arial" charset="0"/>
                <a:cs typeface="Arial" charset="0"/>
              </a:rPr>
              <a:t>2 or more</a:t>
            </a:r>
          </a:p>
          <a:p>
            <a:pPr algn="ctr"/>
            <a:r>
              <a:rPr lang="en-GB" sz="2000" b="1" dirty="0" smtClean="0">
                <a:solidFill>
                  <a:srgbClr val="000000"/>
                </a:solidFill>
                <a:latin typeface="Arial" charset="0"/>
                <a:cs typeface="Arial" charset="0"/>
              </a:rPr>
              <a:t>households</a:t>
            </a:r>
            <a:endParaRPr lang="en-GB" sz="2000" b="1" dirty="0">
              <a:solidFill>
                <a:srgbClr val="000000"/>
              </a:solidFill>
              <a:latin typeface="Arial" charset="0"/>
              <a:cs typeface="Arial" charset="0"/>
            </a:endParaRPr>
          </a:p>
        </p:txBody>
      </p:sp>
      <p:sp>
        <p:nvSpPr>
          <p:cNvPr id="2" name="Right Arrow 1"/>
          <p:cNvSpPr/>
          <p:nvPr/>
        </p:nvSpPr>
        <p:spPr>
          <a:xfrm>
            <a:off x="4644008" y="5373216"/>
            <a:ext cx="1944216" cy="216024"/>
          </a:xfrm>
          <a:prstGeom prst="rightArrow">
            <a:avLst/>
          </a:prstGeom>
          <a:solidFill>
            <a:srgbClr val="FF9412"/>
          </a:solidFill>
          <a:ln>
            <a:solidFill>
              <a:srgbClr val="FF941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Box 4"/>
          <p:cNvSpPr txBox="1">
            <a:spLocks noChangeArrowheads="1"/>
          </p:cNvSpPr>
          <p:nvPr/>
        </p:nvSpPr>
        <p:spPr bwMode="auto">
          <a:xfrm>
            <a:off x="6660729" y="4869185"/>
            <a:ext cx="1656184" cy="1008062"/>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GB" sz="2000" b="1" dirty="0" smtClean="0">
                <a:solidFill>
                  <a:srgbClr val="000000"/>
                </a:solidFill>
                <a:latin typeface="Arial" charset="0"/>
                <a:cs typeface="Arial" charset="0"/>
              </a:rPr>
              <a:t>unimproved</a:t>
            </a:r>
            <a:endParaRPr lang="en-GB" sz="2000" b="1" dirty="0">
              <a:solidFill>
                <a:srgbClr val="000000"/>
              </a:solidFill>
              <a:latin typeface="Arial" charset="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416" grpId="0" animBg="1"/>
      <p:bldP spid="17417" grpId="0" animBg="1"/>
      <p:bldP spid="2"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Risk factors</a:t>
            </a:r>
            <a:endParaRPr lang="en-US" dirty="0"/>
          </a:p>
        </p:txBody>
      </p:sp>
      <p:sp>
        <p:nvSpPr>
          <p:cNvPr id="5" name="Content Placeholder 4"/>
          <p:cNvSpPr>
            <a:spLocks noGrp="1"/>
          </p:cNvSpPr>
          <p:nvPr>
            <p:ph idx="1"/>
          </p:nvPr>
        </p:nvSpPr>
        <p:spPr/>
        <p:txBody>
          <a:bodyPr>
            <a:normAutofit fontScale="85000" lnSpcReduction="20000"/>
          </a:bodyPr>
          <a:lstStyle/>
          <a:p>
            <a:pPr marL="0" indent="0">
              <a:buNone/>
            </a:pPr>
            <a:r>
              <a:rPr lang="en-US" i="1" dirty="0" smtClean="0"/>
              <a:t>E. </a:t>
            </a:r>
            <a:r>
              <a:rPr lang="en-US" i="1" dirty="0"/>
              <a:t>c</a:t>
            </a:r>
            <a:r>
              <a:rPr lang="en-US" i="1" dirty="0" smtClean="0"/>
              <a:t>oli </a:t>
            </a:r>
          </a:p>
          <a:p>
            <a:r>
              <a:rPr lang="en-US" dirty="0" smtClean="0"/>
              <a:t>Higher levels of contamination in dry season (10 </a:t>
            </a:r>
            <a:r>
              <a:rPr lang="en-US" dirty="0" err="1" smtClean="0"/>
              <a:t>vs</a:t>
            </a:r>
            <a:r>
              <a:rPr lang="en-US" dirty="0" smtClean="0"/>
              <a:t> 37 </a:t>
            </a:r>
            <a:r>
              <a:rPr lang="en-US" i="1" dirty="0" smtClean="0"/>
              <a:t>E. coli</a:t>
            </a:r>
            <a:r>
              <a:rPr lang="en-US" dirty="0" smtClean="0"/>
              <a:t>/100 ml)</a:t>
            </a:r>
          </a:p>
          <a:p>
            <a:r>
              <a:rPr lang="en-US" dirty="0" smtClean="0"/>
              <a:t>The higher the number of users the cleaner the facility</a:t>
            </a:r>
          </a:p>
          <a:p>
            <a:r>
              <a:rPr lang="en-US" dirty="0" err="1" smtClean="0"/>
              <a:t>Mutivariate</a:t>
            </a:r>
            <a:r>
              <a:rPr lang="en-US" dirty="0" smtClean="0"/>
              <a:t>: presence of a slab, and season significant</a:t>
            </a:r>
          </a:p>
          <a:p>
            <a:endParaRPr lang="en-US" dirty="0"/>
          </a:p>
          <a:p>
            <a:pPr marL="0" indent="0">
              <a:buNone/>
            </a:pPr>
            <a:r>
              <a:rPr lang="en-US" dirty="0" smtClean="0"/>
              <a:t>Helminths</a:t>
            </a:r>
          </a:p>
          <a:p>
            <a:r>
              <a:rPr lang="en-US" dirty="0" smtClean="0"/>
              <a:t>No correlation between type of latrine and concentrations in courtyard</a:t>
            </a:r>
          </a:p>
          <a:p>
            <a:r>
              <a:rPr lang="en-US" dirty="0" smtClean="0"/>
              <a:t>60% of latrines without a slab positive, 100% of latrines with a cracked slab</a:t>
            </a:r>
          </a:p>
          <a:p>
            <a:endParaRPr lang="en-US" dirty="0"/>
          </a:p>
          <a:p>
            <a:pPr marL="0" indent="0">
              <a:buNone/>
            </a:pPr>
            <a:r>
              <a:rPr lang="en-US" dirty="0" smtClean="0"/>
              <a:t>Flies</a:t>
            </a:r>
          </a:p>
          <a:p>
            <a:r>
              <a:rPr lang="en-US" dirty="0" smtClean="0"/>
              <a:t>Concentrations low</a:t>
            </a:r>
          </a:p>
          <a:p>
            <a:r>
              <a:rPr lang="en-US" dirty="0" smtClean="0"/>
              <a:t>Urban latrines produce more flies and higher levels of sharing result in more fly</a:t>
            </a:r>
          </a:p>
          <a:p>
            <a:r>
              <a:rPr lang="en-US" dirty="0" smtClean="0"/>
              <a:t>Absence of a roof a key risk factor</a:t>
            </a:r>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99234492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lstStyle/>
          <a:p>
            <a:r>
              <a:rPr lang="en-GB" dirty="0" smtClean="0"/>
              <a:t>Pit latrines without a slab can pose a risk for </a:t>
            </a:r>
            <a:r>
              <a:rPr lang="en-GB" smtClean="0"/>
              <a:t>hookworm infection</a:t>
            </a:r>
            <a:endParaRPr lang="en-GB" dirty="0" smtClean="0"/>
          </a:p>
          <a:p>
            <a:r>
              <a:rPr lang="en-GB" dirty="0" smtClean="0"/>
              <a:t>Need to come-up with solutions to improve the simple pit latrine (without a slab)</a:t>
            </a:r>
          </a:p>
          <a:p>
            <a:r>
              <a:rPr lang="en-GB" dirty="0" smtClean="0"/>
              <a:t>Use and management seem more important in hygiene of a latrine than technology alone</a:t>
            </a:r>
          </a:p>
          <a:p>
            <a:r>
              <a:rPr lang="en-GB" dirty="0" smtClean="0"/>
              <a:t>Shared latrines  should be included as an improved form of sanitation in new SDGs </a:t>
            </a:r>
          </a:p>
          <a:p>
            <a:endParaRPr lang="en-GB" dirty="0" smtClean="0"/>
          </a:p>
          <a:p>
            <a:endParaRPr lang="en-GB"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Acknowledgement</a:t>
            </a:r>
            <a:endParaRPr lang="en-GB" dirty="0"/>
          </a:p>
        </p:txBody>
      </p:sp>
      <p:pic>
        <p:nvPicPr>
          <p:cNvPr id="4" name="Picture 2"/>
          <p:cNvPicPr>
            <a:picLocks noGrp="1" noChangeAspect="1" noChangeArrowheads="1"/>
          </p:cNvPicPr>
          <p:nvPr>
            <p:ph idx="1"/>
          </p:nvPr>
        </p:nvPicPr>
        <p:blipFill>
          <a:blip r:embed="rId2" cstate="print"/>
          <a:srcRect t="31042" b="34036"/>
          <a:stretch>
            <a:fillRect/>
          </a:stretch>
        </p:blipFill>
        <p:spPr bwMode="auto">
          <a:xfrm>
            <a:off x="2444660" y="1685146"/>
            <a:ext cx="4696257" cy="1056662"/>
          </a:xfrm>
          <a:prstGeom prst="rect">
            <a:avLst/>
          </a:prstGeom>
          <a:noFill/>
          <a:ln w="9525">
            <a:noFill/>
            <a:miter lim="800000"/>
            <a:headEnd/>
            <a:tailEnd/>
          </a:ln>
        </p:spPr>
      </p:pic>
      <p:pic>
        <p:nvPicPr>
          <p:cNvPr id="5" name="Picture 11"/>
          <p:cNvPicPr>
            <a:picLocks noChangeAspect="1" noChangeArrowheads="1"/>
          </p:cNvPicPr>
          <p:nvPr/>
        </p:nvPicPr>
        <p:blipFill>
          <a:blip r:embed="rId3" cstate="print"/>
          <a:srcRect/>
          <a:stretch>
            <a:fillRect/>
          </a:stretch>
        </p:blipFill>
        <p:spPr bwMode="auto">
          <a:xfrm>
            <a:off x="2665898" y="2967996"/>
            <a:ext cx="4114800" cy="714375"/>
          </a:xfrm>
          <a:prstGeom prst="rect">
            <a:avLst/>
          </a:prstGeom>
          <a:noFill/>
          <a:ln w="9525">
            <a:noFill/>
            <a:miter lim="800000"/>
            <a:headEnd/>
            <a:tailEnd/>
          </a:ln>
        </p:spPr>
      </p:pic>
      <p:pic>
        <p:nvPicPr>
          <p:cNvPr id="6" name="Picture 5"/>
          <p:cNvPicPr>
            <a:picLocks noChangeAspect="1" noChangeArrowheads="1"/>
          </p:cNvPicPr>
          <p:nvPr/>
        </p:nvPicPr>
        <p:blipFill>
          <a:blip r:embed="rId4"/>
          <a:srcRect/>
          <a:stretch>
            <a:fillRect/>
          </a:stretch>
        </p:blipFill>
        <p:spPr bwMode="auto">
          <a:xfrm>
            <a:off x="2252262" y="4419600"/>
            <a:ext cx="5777891" cy="774356"/>
          </a:xfrm>
          <a:prstGeom prst="rect">
            <a:avLst/>
          </a:prstGeom>
          <a:noFill/>
          <a:ln w="9525">
            <a:solidFill>
              <a:schemeClr val="tx1"/>
            </a:solid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99" y="274638"/>
            <a:ext cx="8113183" cy="1143000"/>
          </a:xfrm>
        </p:spPr>
        <p:txBody>
          <a:bodyPr>
            <a:normAutofit/>
          </a:bodyPr>
          <a:lstStyle/>
          <a:p>
            <a:r>
              <a:rPr lang="en-US" dirty="0" smtClean="0"/>
              <a:t>Sharing facilities</a:t>
            </a:r>
            <a:endParaRPr lang="en-US" dirty="0"/>
          </a:p>
        </p:txBody>
      </p:sp>
      <p:sp>
        <p:nvSpPr>
          <p:cNvPr id="3" name="Content Placeholder 2"/>
          <p:cNvSpPr>
            <a:spLocks noGrp="1"/>
          </p:cNvSpPr>
          <p:nvPr>
            <p:ph idx="1"/>
          </p:nvPr>
        </p:nvSpPr>
        <p:spPr/>
        <p:txBody>
          <a:bodyPr>
            <a:normAutofit/>
          </a:bodyPr>
          <a:lstStyle/>
          <a:p>
            <a:r>
              <a:rPr lang="en-US" dirty="0" smtClean="0"/>
              <a:t>Estimate 760 million people rely on public and other shared sanitation (JMP 2013)</a:t>
            </a:r>
          </a:p>
          <a:p>
            <a:r>
              <a:rPr lang="en-GB" dirty="0" smtClean="0"/>
              <a:t>Globally</a:t>
            </a:r>
            <a:r>
              <a:rPr lang="en-GB" dirty="0"/>
              <a:t>, the number of users has increased by 425 million since 1990 – increasing from 6 per cent of the global population to 11 per cent in 20 </a:t>
            </a:r>
            <a:r>
              <a:rPr lang="en-GB" dirty="0" smtClean="0"/>
              <a:t>years</a:t>
            </a:r>
            <a:r>
              <a:rPr lang="en-US" dirty="0" smtClean="0">
                <a:effectLst/>
              </a:rPr>
              <a:t> </a:t>
            </a:r>
          </a:p>
          <a:p>
            <a:r>
              <a:rPr lang="en-GB" dirty="0" smtClean="0"/>
              <a:t>Nearly a fifth of the population of sub-Saharan Africa and Eastern Asia reports using shared sanitation</a:t>
            </a:r>
            <a:r>
              <a:rPr lang="en-US" dirty="0" smtClean="0">
                <a:effectLst/>
              </a:rPr>
              <a:t> </a:t>
            </a:r>
          </a:p>
          <a:p>
            <a:endParaRPr lang="en-US" dirty="0"/>
          </a:p>
        </p:txBody>
      </p:sp>
    </p:spTree>
    <p:extLst>
      <p:ext uri="{BB962C8B-B14F-4D97-AF65-F5344CB8AC3E}">
        <p14:creationId xmlns:p14="http://schemas.microsoft.com/office/powerpoint/2010/main" val="38839108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a:bodyPr>
          <a:lstStyle/>
          <a:p>
            <a:r>
              <a:rPr lang="en-GB" dirty="0" smtClean="0"/>
              <a:t>Historically, </a:t>
            </a:r>
            <a:r>
              <a:rPr lang="en-GB" dirty="0"/>
              <a:t>public and other “shared facilities”—those used by two or more households—are </a:t>
            </a:r>
            <a:r>
              <a:rPr lang="en-GB" u="sng" dirty="0"/>
              <a:t>excluded from the definition of “improved sanitation” </a:t>
            </a:r>
            <a:r>
              <a:rPr lang="en-GB" dirty="0"/>
              <a:t>regardless of the service level.  </a:t>
            </a:r>
            <a:endParaRPr lang="en-GB" dirty="0" smtClean="0"/>
          </a:p>
          <a:p>
            <a:r>
              <a:rPr lang="en-GB" dirty="0" smtClean="0"/>
              <a:t>According </a:t>
            </a:r>
            <a:r>
              <a:rPr lang="en-GB" dirty="0"/>
              <a:t>to the JMP, the reason stems from concerns that </a:t>
            </a:r>
            <a:r>
              <a:rPr lang="en-GB" u="sng" dirty="0" smtClean="0"/>
              <a:t>shared facilities are unacceptable</a:t>
            </a:r>
            <a:r>
              <a:rPr lang="en-GB" dirty="0" smtClean="0"/>
              <a:t>, </a:t>
            </a:r>
            <a:r>
              <a:rPr lang="en-GB" dirty="0"/>
              <a:t>both in terms of </a:t>
            </a:r>
            <a:r>
              <a:rPr lang="en-GB" u="sng" dirty="0"/>
              <a:t>cleanliness</a:t>
            </a:r>
            <a:r>
              <a:rPr lang="en-GB" dirty="0"/>
              <a:t> (toilets may not be hygienic and fully separate human waste from contact with users) and </a:t>
            </a:r>
            <a:r>
              <a:rPr lang="en-GB" u="sng" dirty="0"/>
              <a:t>accessibility</a:t>
            </a:r>
            <a:r>
              <a:rPr lang="en-GB" dirty="0"/>
              <a:t> (facilities may not be available at night, or used by children, for instance</a:t>
            </a:r>
            <a:r>
              <a:rPr lang="en-GB" dirty="0" smtClean="0"/>
              <a:t>). </a:t>
            </a:r>
            <a:endParaRPr lang="en-US" dirty="0"/>
          </a:p>
        </p:txBody>
      </p:sp>
    </p:spTree>
    <p:extLst>
      <p:ext uri="{BB962C8B-B14F-4D97-AF65-F5344CB8AC3E}">
        <p14:creationId xmlns:p14="http://schemas.microsoft.com/office/powerpoint/2010/main" val="36588514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Proposed Policy Change</a:t>
            </a:r>
            <a:endParaRPr lang="en-US" dirty="0"/>
          </a:p>
        </p:txBody>
      </p:sp>
      <p:sp>
        <p:nvSpPr>
          <p:cNvPr id="3" name="Content Placeholder 2"/>
          <p:cNvSpPr>
            <a:spLocks noGrp="1"/>
          </p:cNvSpPr>
          <p:nvPr>
            <p:ph idx="1"/>
          </p:nvPr>
        </p:nvSpPr>
        <p:spPr/>
        <p:txBody>
          <a:bodyPr>
            <a:normAutofit/>
          </a:bodyPr>
          <a:lstStyle/>
          <a:p>
            <a:r>
              <a:rPr lang="en-GB" dirty="0" smtClean="0"/>
              <a:t>JMP </a:t>
            </a:r>
            <a:r>
              <a:rPr lang="en-GB" dirty="0"/>
              <a:t>is considering a revision to is policy that would include shared sanitation as “improved”—and thus scored toward the post-MDG targets—if </a:t>
            </a:r>
            <a:r>
              <a:rPr lang="en-GB" dirty="0" smtClean="0"/>
              <a:t>the </a:t>
            </a:r>
            <a:r>
              <a:rPr lang="en-GB" dirty="0"/>
              <a:t>facilities meet the required levels of service and are </a:t>
            </a:r>
            <a:r>
              <a:rPr lang="en-GB" u="sng" dirty="0"/>
              <a:t>shared among no more than 5 families or 30 persons</a:t>
            </a:r>
            <a:r>
              <a:rPr lang="en-GB" dirty="0"/>
              <a:t>, whichever is </a:t>
            </a:r>
            <a:r>
              <a:rPr lang="en-GB" dirty="0" smtClean="0"/>
              <a:t>fewer, where the users are known.  </a:t>
            </a:r>
          </a:p>
          <a:p>
            <a:r>
              <a:rPr lang="en-GB" dirty="0" smtClean="0"/>
              <a:t>This </a:t>
            </a:r>
            <a:r>
              <a:rPr lang="en-GB" dirty="0"/>
              <a:t>proposed change is based on advice from an expert </a:t>
            </a:r>
            <a:r>
              <a:rPr lang="en-GB" dirty="0" smtClean="0"/>
              <a:t>committee.</a:t>
            </a:r>
            <a:endParaRPr lang="en-US" dirty="0"/>
          </a:p>
          <a:p>
            <a:endParaRPr lang="en-US" dirty="0"/>
          </a:p>
        </p:txBody>
      </p:sp>
      <p:sp>
        <p:nvSpPr>
          <p:cNvPr id="4" name="TextBox 3"/>
          <p:cNvSpPr txBox="1"/>
          <p:nvPr/>
        </p:nvSpPr>
        <p:spPr>
          <a:xfrm>
            <a:off x="338666" y="6536267"/>
            <a:ext cx="8348133" cy="369332"/>
          </a:xfrm>
          <a:prstGeom prst="rect">
            <a:avLst/>
          </a:prstGeom>
          <a:noFill/>
        </p:spPr>
        <p:txBody>
          <a:bodyPr wrap="square" rtlCol="0">
            <a:spAutoFit/>
          </a:bodyPr>
          <a:lstStyle/>
          <a:p>
            <a:r>
              <a:rPr lang="en-US" dirty="0" smtClean="0"/>
              <a:t>Minutes of Sanitation Task Force, December 2012.  </a:t>
            </a:r>
            <a:endParaRPr lang="en-US" dirty="0"/>
          </a:p>
        </p:txBody>
      </p:sp>
    </p:spTree>
    <p:extLst>
      <p:ext uri="{BB962C8B-B14F-4D97-AF65-F5344CB8AC3E}">
        <p14:creationId xmlns:p14="http://schemas.microsoft.com/office/powerpoint/2010/main" val="30247085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74638"/>
            <a:ext cx="7658100" cy="1143000"/>
          </a:xfrm>
        </p:spPr>
        <p:txBody>
          <a:bodyPr>
            <a:normAutofit fontScale="90000"/>
          </a:bodyPr>
          <a:lstStyle/>
          <a:p>
            <a:r>
              <a:rPr lang="en-US" dirty="0" smtClean="0"/>
              <a:t>Current Research on Shared Sanitation</a:t>
            </a:r>
            <a:endParaRPr lang="en-US" dirty="0"/>
          </a:p>
        </p:txBody>
      </p:sp>
      <p:sp>
        <p:nvSpPr>
          <p:cNvPr id="3" name="Content Placeholder 2"/>
          <p:cNvSpPr>
            <a:spLocks noGrp="1"/>
          </p:cNvSpPr>
          <p:nvPr>
            <p:ph idx="1"/>
          </p:nvPr>
        </p:nvSpPr>
        <p:spPr>
          <a:xfrm>
            <a:off x="457200" y="1417638"/>
            <a:ext cx="8229600" cy="5440362"/>
          </a:xfrm>
        </p:spPr>
        <p:txBody>
          <a:bodyPr>
            <a:normAutofit/>
          </a:bodyPr>
          <a:lstStyle/>
          <a:p>
            <a:r>
              <a:rPr lang="en-US" dirty="0" smtClean="0"/>
              <a:t>Analysis of data from </a:t>
            </a:r>
            <a:r>
              <a:rPr lang="en-US" u="sng" dirty="0" smtClean="0"/>
              <a:t>GEMS case-control study </a:t>
            </a:r>
            <a:r>
              <a:rPr lang="en-US" dirty="0" smtClean="0"/>
              <a:t>to assess odds of severe </a:t>
            </a:r>
            <a:r>
              <a:rPr lang="en-US" dirty="0" err="1" smtClean="0"/>
              <a:t>diarrhoea</a:t>
            </a:r>
            <a:r>
              <a:rPr lang="en-US" dirty="0"/>
              <a:t> </a:t>
            </a:r>
            <a:r>
              <a:rPr lang="en-US" dirty="0" smtClean="0"/>
              <a:t>based on number of households sharing latrines (Baker et al.)</a:t>
            </a:r>
          </a:p>
          <a:p>
            <a:r>
              <a:rPr lang="en-US" dirty="0" smtClean="0"/>
              <a:t>Analysis of JMP data to </a:t>
            </a:r>
            <a:r>
              <a:rPr lang="en-US" u="sng" dirty="0" smtClean="0"/>
              <a:t>map geographic and demographic scope </a:t>
            </a:r>
            <a:r>
              <a:rPr lang="en-US" dirty="0" smtClean="0"/>
              <a:t>of shared sanitation (</a:t>
            </a:r>
            <a:r>
              <a:rPr lang="en-US" dirty="0" err="1" smtClean="0"/>
              <a:t>Heijnen</a:t>
            </a:r>
            <a:r>
              <a:rPr lang="en-US" dirty="0" smtClean="0"/>
              <a:t> et al.)</a:t>
            </a:r>
          </a:p>
          <a:p>
            <a:r>
              <a:rPr lang="en-US" dirty="0" smtClean="0"/>
              <a:t>Analysis of JMP data to investigate association between </a:t>
            </a:r>
            <a:r>
              <a:rPr lang="en-US" u="sng" dirty="0" smtClean="0"/>
              <a:t>shared sanitation and </a:t>
            </a:r>
            <a:r>
              <a:rPr lang="en-US" u="sng" dirty="0" err="1" smtClean="0"/>
              <a:t>diarrhoea</a:t>
            </a:r>
            <a:r>
              <a:rPr lang="en-US" dirty="0" smtClean="0"/>
              <a:t> (Fuller et al.)</a:t>
            </a:r>
          </a:p>
          <a:p>
            <a:r>
              <a:rPr lang="en-US" u="sng" dirty="0" smtClean="0"/>
              <a:t>Systematic review </a:t>
            </a:r>
            <a:r>
              <a:rPr lang="en-US" dirty="0" smtClean="0"/>
              <a:t>of shared sanitation versus individual household latrines (</a:t>
            </a:r>
            <a:r>
              <a:rPr lang="en-US" dirty="0" err="1" smtClean="0"/>
              <a:t>Heijnen</a:t>
            </a:r>
            <a:r>
              <a:rPr lang="en-US" dirty="0" smtClean="0"/>
              <a:t> et al.)</a:t>
            </a:r>
          </a:p>
          <a:p>
            <a:r>
              <a:rPr lang="en-US" u="sng" dirty="0" smtClean="0"/>
              <a:t>Field investigation of shared sanitation </a:t>
            </a:r>
            <a:r>
              <a:rPr lang="en-US" dirty="0" smtClean="0"/>
              <a:t>versus individual household latrines in Indian slums (</a:t>
            </a:r>
            <a:r>
              <a:rPr lang="en-US" dirty="0" err="1" smtClean="0"/>
              <a:t>Heijnen</a:t>
            </a:r>
            <a:r>
              <a:rPr lang="en-US" dirty="0" smtClean="0"/>
              <a:t> et al.)</a:t>
            </a:r>
          </a:p>
          <a:p>
            <a:endParaRPr lang="en-US" dirty="0"/>
          </a:p>
        </p:txBody>
      </p:sp>
    </p:spTree>
    <p:extLst>
      <p:ext uri="{BB962C8B-B14F-4D97-AF65-F5344CB8AC3E}">
        <p14:creationId xmlns:p14="http://schemas.microsoft.com/office/powerpoint/2010/main" val="6915546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8978900" cy="1143000"/>
          </a:xfrm>
        </p:spPr>
        <p:txBody>
          <a:bodyPr>
            <a:normAutofit fontScale="90000"/>
          </a:bodyPr>
          <a:lstStyle/>
          <a:p>
            <a:r>
              <a:rPr lang="en-US" dirty="0" smtClean="0"/>
              <a:t>Geographic and Demographic Scope of Shared Sanitation</a:t>
            </a:r>
            <a:endParaRPr lang="en-US" dirty="0"/>
          </a:p>
        </p:txBody>
      </p:sp>
      <p:sp>
        <p:nvSpPr>
          <p:cNvPr id="4" name="Content Placeholder 3"/>
          <p:cNvSpPr>
            <a:spLocks noGrp="1"/>
          </p:cNvSpPr>
          <p:nvPr>
            <p:ph idx="1"/>
          </p:nvPr>
        </p:nvSpPr>
        <p:spPr/>
        <p:txBody>
          <a:bodyPr>
            <a:noAutofit/>
          </a:bodyPr>
          <a:lstStyle/>
          <a:p>
            <a:r>
              <a:rPr lang="en-GB" sz="2500" dirty="0"/>
              <a:t>E</a:t>
            </a:r>
            <a:r>
              <a:rPr lang="en-GB" sz="2500" dirty="0" smtClean="0"/>
              <a:t>xtracted </a:t>
            </a:r>
            <a:r>
              <a:rPr lang="en-GB" sz="2500" dirty="0"/>
              <a:t>data on shared sanitation from the most recent national household surveys of 87 </a:t>
            </a:r>
            <a:r>
              <a:rPr lang="en-GB" sz="2500" dirty="0" smtClean="0"/>
              <a:t>countries (DHS, MICS, LSMS)</a:t>
            </a:r>
          </a:p>
          <a:p>
            <a:r>
              <a:rPr lang="en-GB" sz="2500" dirty="0"/>
              <a:t>E</a:t>
            </a:r>
            <a:r>
              <a:rPr lang="en-GB" sz="2500" dirty="0" smtClean="0"/>
              <a:t>xtracted </a:t>
            </a:r>
            <a:r>
              <a:rPr lang="en-GB" sz="2500" dirty="0"/>
              <a:t>data from the same surveys on selected covariates that may be associated with reliance on shared sanitation:  urban/rural setting, wealth quintile, number of households sharing a latrine and the number of households without any latrine facilities</a:t>
            </a:r>
            <a:r>
              <a:rPr lang="en-GB" sz="2500" dirty="0" smtClean="0"/>
              <a:t>.</a:t>
            </a:r>
          </a:p>
          <a:p>
            <a:r>
              <a:rPr lang="en-GB" sz="2500" dirty="0" smtClean="0"/>
              <a:t>We </a:t>
            </a:r>
            <a:r>
              <a:rPr lang="en-GB" sz="2500" dirty="0"/>
              <a:t>described and mapped the prevalence of shared sanitation by country and region and explored associations between the specified covariates and reliance on shared sanitation versus individual household latrines.  </a:t>
            </a:r>
            <a:endParaRPr lang="en-US" sz="2500" dirty="0"/>
          </a:p>
          <a:p>
            <a:endParaRPr lang="en-US" sz="2500" dirty="0"/>
          </a:p>
        </p:txBody>
      </p:sp>
    </p:spTree>
    <p:extLst>
      <p:ext uri="{BB962C8B-B14F-4D97-AF65-F5344CB8AC3E}">
        <p14:creationId xmlns:p14="http://schemas.microsoft.com/office/powerpoint/2010/main" val="26605681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115742576"/>
              </p:ext>
            </p:extLst>
          </p:nvPr>
        </p:nvGraphicFramePr>
        <p:xfrm>
          <a:off x="1064504" y="1182686"/>
          <a:ext cx="7283452" cy="5017057"/>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a:xfrm>
            <a:off x="342900" y="274638"/>
            <a:ext cx="8140700" cy="1143000"/>
          </a:xfrm>
        </p:spPr>
        <p:txBody>
          <a:bodyPr>
            <a:normAutofit fontScale="90000"/>
          </a:bodyPr>
          <a:lstStyle/>
          <a:p>
            <a:r>
              <a:rPr lang="en-US" dirty="0" smtClean="0"/>
              <a:t>Geographical Scope of Shared Sanitation</a:t>
            </a:r>
            <a:endParaRPr lang="en-US" dirty="0"/>
          </a:p>
        </p:txBody>
      </p:sp>
    </p:spTree>
    <p:extLst>
      <p:ext uri="{BB962C8B-B14F-4D97-AF65-F5344CB8AC3E}">
        <p14:creationId xmlns:p14="http://schemas.microsoft.com/office/powerpoint/2010/main" val="20286968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74638"/>
            <a:ext cx="8496300" cy="1143000"/>
          </a:xfrm>
        </p:spPr>
        <p:txBody>
          <a:bodyPr>
            <a:normAutofit fontScale="90000"/>
          </a:bodyPr>
          <a:lstStyle/>
          <a:p>
            <a:r>
              <a:rPr lang="en-US" dirty="0" smtClean="0"/>
              <a:t>Urban/Rural Prevalence of Shared Sanitation by Region</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2545281044"/>
              </p:ext>
            </p:extLst>
          </p:nvPr>
        </p:nvGraphicFramePr>
        <p:xfrm>
          <a:off x="1203324" y="2025354"/>
          <a:ext cx="6737351" cy="4413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471415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pt_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ppt_white</Template>
  <TotalTime>514</TotalTime>
  <Words>2090</Words>
  <Application>Microsoft Macintosh PowerPoint</Application>
  <PresentationFormat>On-screen Show (4:3)</PresentationFormat>
  <Paragraphs>202</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ppt_white</vt:lpstr>
      <vt:lpstr>Shared Sanitation and universal coverage; is it an improved form of sanitation, or not?</vt:lpstr>
      <vt:lpstr>PowerPoint Presentation</vt:lpstr>
      <vt:lpstr>Sharing facilities</vt:lpstr>
      <vt:lpstr>Background</vt:lpstr>
      <vt:lpstr>Proposed Policy Change</vt:lpstr>
      <vt:lpstr>Current Research on Shared Sanitation</vt:lpstr>
      <vt:lpstr>Geographic and Demographic Scope of Shared Sanitation</vt:lpstr>
      <vt:lpstr>Geographical Scope of Shared Sanitation</vt:lpstr>
      <vt:lpstr>Urban/Rural Prevalence of Shared Sanitation by Region</vt:lpstr>
      <vt:lpstr>Systematic Review</vt:lpstr>
      <vt:lpstr>Results</vt:lpstr>
      <vt:lpstr>Diarrhea (11 comparisons)</vt:lpstr>
      <vt:lpstr>Helminth Infection (6 comparisons)</vt:lpstr>
      <vt:lpstr>Other Health Outcomes</vt:lpstr>
      <vt:lpstr>Conclusions</vt:lpstr>
      <vt:lpstr>PowerPoint Presentation</vt:lpstr>
      <vt:lpstr>Hand contact (E. coli)</vt:lpstr>
      <vt:lpstr>Latrine characteristics</vt:lpstr>
      <vt:lpstr>E. coli at point of hand contact</vt:lpstr>
      <vt:lpstr>Risk factors</vt:lpstr>
      <vt:lpstr>Conclusions</vt:lpstr>
      <vt:lpstr>Acknowledgement</vt:lpstr>
    </vt:vector>
  </TitlesOfParts>
  <Company>London School of Hygiene &amp; Tropical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use of untreated wastewater in agriculture: balancing risks and benefits. A Pakistan case study</dc:title>
  <dc:creator>Jeroen</dc:creator>
  <cp:lastModifiedBy>J Ensink</cp:lastModifiedBy>
  <cp:revision>44</cp:revision>
  <dcterms:created xsi:type="dcterms:W3CDTF">2012-09-30T15:09:33Z</dcterms:created>
  <dcterms:modified xsi:type="dcterms:W3CDTF">2015-03-25T11:44:08Z</dcterms:modified>
</cp:coreProperties>
</file>