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5" r:id="rId5"/>
    <p:sldId id="266" r:id="rId6"/>
    <p:sldId id="259" r:id="rId7"/>
    <p:sldId id="261" r:id="rId8"/>
    <p:sldId id="262" r:id="rId9"/>
    <p:sldId id="260" r:id="rId10"/>
    <p:sldId id="267" r:id="rId11"/>
    <p:sldId id="268" r:id="rId12"/>
    <p:sldId id="269" r:id="rId13"/>
    <p:sldId id="270" r:id="rId14"/>
    <p:sldId id="264"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chelle Holm" initials="RH" lastIdx="2" clrIdx="0">
    <p:extLst>
      <p:ext uri="{19B8F6BF-5375-455C-9EA6-DF929625EA0E}">
        <p15:presenceInfo xmlns:p15="http://schemas.microsoft.com/office/powerpoint/2012/main" userId="d60183aeb17c0f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35549" autoAdjust="0"/>
  </p:normalViewPr>
  <p:slideViewPr>
    <p:cSldViewPr snapToGrid="0">
      <p:cViewPr varScale="1">
        <p:scale>
          <a:sx n="16" d="100"/>
          <a:sy n="16" d="100"/>
        </p:scale>
        <p:origin x="1290" y="36"/>
      </p:cViewPr>
      <p:guideLst/>
    </p:cSldViewPr>
  </p:slideViewPr>
  <p:notesTextViewPr>
    <p:cViewPr>
      <p:scale>
        <a:sx n="1" d="1"/>
        <a:sy n="1" d="1"/>
      </p:scale>
      <p:origin x="0" y="0"/>
    </p:cViewPr>
  </p:notesTextViewPr>
  <p:notesViewPr>
    <p:cSldViewPr snapToGrid="0">
      <p:cViewPr varScale="1">
        <p:scale>
          <a:sx n="53" d="100"/>
          <a:sy n="53" d="100"/>
        </p:scale>
        <p:origin x="2654"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6-26T06:55:37.846" idx="1">
    <p:pos x="10" y="10"/>
    <p:text>Right: House/latrine; Middle: Evidence of latrine runoff and lack of solid waste management; Left: Lake Malawi, Nkhata Bay, Malawi.</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4-06-26T07:11:35.040" idx="2">
    <p:pos x="10" y="10"/>
    <p:text>The findings from this research have demonstrated that there are significantly more opportunities than there are barriers or threats for entrepreneurs to take up sanitation services as a business. With appropriate training and funding it is possible to bring in new entrepreneurs to provide sanitation services in a rural setting without service subsidy. Furthermore, the barriers that have been identified can be overcome with improved training for potential entrepreneurs, as well as the creation of a sanitation fund to enable further scale-up of private sector sanitation services in the District.</p:text>
    <p:extLst>
      <p:ext uri="{C676402C-5697-4E1C-873F-D02D1690AC5C}">
        <p15:threadingInfo xmlns:p15="http://schemas.microsoft.com/office/powerpoint/2012/main" timeZoneBias="-1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E2387F-5E77-4F2A-B351-AEA82C5D14C7}" type="datetimeFigureOut">
              <a:rPr lang="en-US" smtClean="0"/>
              <a:t>7/18/2014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399E6-0E31-4C24-AE98-A17856E8CD34}" type="slidenum">
              <a:rPr lang="en-US" smtClean="0"/>
              <a:t>‹#›</a:t>
            </a:fld>
            <a:endParaRPr lang="en-US"/>
          </a:p>
        </p:txBody>
      </p:sp>
    </p:spTree>
    <p:extLst>
      <p:ext uri="{BB962C8B-B14F-4D97-AF65-F5344CB8AC3E}">
        <p14:creationId xmlns:p14="http://schemas.microsoft.com/office/powerpoint/2010/main" val="2822331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399E6-0E31-4C24-AE98-A17856E8CD34}" type="slidenum">
              <a:rPr lang="en-US" smtClean="0"/>
              <a:t>1</a:t>
            </a:fld>
            <a:endParaRPr lang="en-US"/>
          </a:p>
        </p:txBody>
      </p:sp>
    </p:spTree>
    <p:extLst>
      <p:ext uri="{BB962C8B-B14F-4D97-AF65-F5344CB8AC3E}">
        <p14:creationId xmlns:p14="http://schemas.microsoft.com/office/powerpoint/2010/main" val="612961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a number of challenges to a successful business model in the sanitation sector. While there is a good market, this market does not exist within the city center as there are not many gardens, and thus clients, within the city center since land is rocky and sandy in most parts. </a:t>
            </a:r>
            <a:endParaRPr lang="en-US" sz="1050" dirty="0"/>
          </a:p>
          <a:p>
            <a:endParaRPr lang="en-US" sz="1050" dirty="0" smtClean="0"/>
          </a:p>
          <a:p>
            <a:pPr lvl="0"/>
            <a:r>
              <a:rPr lang="en-US" sz="1050" dirty="0"/>
              <a:t>Low cost technologies suitable for rural areas. There has not been much done on innovative, durable low-cost latrines.  The status quo is typically used, and there is an opportunity for additional innovative improved latrine designs. </a:t>
            </a:r>
          </a:p>
          <a:p>
            <a:pPr lvl="0"/>
            <a:r>
              <a:rPr lang="en-US" sz="1050" dirty="0"/>
              <a:t>Improved sanitation for public facilities. Currently MHPF is building toilets to meet the needs of the </a:t>
            </a:r>
            <a:r>
              <a:rPr lang="en-US" sz="1050" dirty="0" err="1"/>
              <a:t>Nkhata</a:t>
            </a:r>
            <a:r>
              <a:rPr lang="en-US" sz="1050" dirty="0"/>
              <a:t> Bay market area.  Yet, the hospital remains with a large problem with sanitation.</a:t>
            </a:r>
          </a:p>
          <a:p>
            <a:pPr lvl="0"/>
            <a:r>
              <a:rPr lang="en-US" sz="1050" dirty="0"/>
              <a:t>Pit latrine emptying. There are no service providers for emptying septic tanks in </a:t>
            </a:r>
            <a:r>
              <a:rPr lang="en-US" sz="1050" dirty="0" err="1"/>
              <a:t>Nkhata</a:t>
            </a:r>
            <a:r>
              <a:rPr lang="en-US" sz="1050" dirty="0"/>
              <a:t> Bay.</a:t>
            </a:r>
          </a:p>
          <a:p>
            <a:pPr lvl="0"/>
            <a:r>
              <a:rPr lang="en-US" sz="1050" dirty="0"/>
              <a:t>Tourist facilities.  </a:t>
            </a:r>
            <a:r>
              <a:rPr lang="en-US" sz="1050" dirty="0" err="1"/>
              <a:t>Nkhata</a:t>
            </a:r>
            <a:r>
              <a:rPr lang="en-US" sz="1050" dirty="0"/>
              <a:t> Bay is a tourist attraction center, which increases demand for sanitation services. There are a number of hotels and lodges within the district. There is scope for these facilities to hire private sector sanitation businesses to meet their sanitation and gardening/landscaping needs, as well as generating added revenue through the sale of surplus manure.  </a:t>
            </a:r>
            <a:r>
              <a:rPr lang="en-US" sz="1050" dirty="0" err="1"/>
              <a:t>Mayoka</a:t>
            </a:r>
            <a:r>
              <a:rPr lang="en-US" sz="1050" dirty="0"/>
              <a:t> Village in </a:t>
            </a:r>
            <a:r>
              <a:rPr lang="en-US" sz="1050" dirty="0" err="1"/>
              <a:t>Nkhata</a:t>
            </a:r>
            <a:r>
              <a:rPr lang="en-US" sz="1050" dirty="0"/>
              <a:t> Bay has eco-san latrines and is able to sell the harvested manure.</a:t>
            </a:r>
          </a:p>
          <a:p>
            <a:pPr lvl="0"/>
            <a:r>
              <a:rPr lang="en-US" sz="1050" dirty="0"/>
              <a:t>Entrepreneurs.  There is still space within the sanitation market for emerging sanitation business and motivated entrepreneurs who are willing to invest in sanitation and hygiene promotion in </a:t>
            </a:r>
            <a:r>
              <a:rPr lang="en-US" sz="1050" dirty="0" err="1"/>
              <a:t>Nkhata</a:t>
            </a:r>
            <a:r>
              <a:rPr lang="en-US" sz="1050" dirty="0"/>
              <a:t> Bay District.</a:t>
            </a:r>
          </a:p>
          <a:p>
            <a:pPr lvl="0"/>
            <a:r>
              <a:rPr lang="en-US" sz="1050" dirty="0"/>
              <a:t>High population growth rates.  This leads to high volumes of waste production, which could be recycled and provide items of high value such as compost and </a:t>
            </a:r>
            <a:r>
              <a:rPr lang="en-US" sz="1050" dirty="0" err="1"/>
              <a:t>hu</a:t>
            </a:r>
            <a:r>
              <a:rPr lang="en-US" sz="1050" dirty="0"/>
              <a:t>-manure for sale or agricultural use. </a:t>
            </a:r>
          </a:p>
          <a:p>
            <a:pPr lvl="0"/>
            <a:r>
              <a:rPr lang="en-US" sz="1050" dirty="0"/>
              <a:t>Partners.  Existence of motivated development partners who are willing to promote sanitation and hygiene in </a:t>
            </a:r>
            <a:r>
              <a:rPr lang="en-US" sz="1050" dirty="0" err="1"/>
              <a:t>Nkhata</a:t>
            </a:r>
            <a:r>
              <a:rPr lang="en-US" sz="1050" dirty="0"/>
              <a:t> Bay District. </a:t>
            </a:r>
          </a:p>
          <a:p>
            <a:pPr lvl="0"/>
            <a:r>
              <a:rPr lang="en-US" sz="1050" dirty="0"/>
              <a:t>Monitoring and evaluation.  A certification program for private sector sanitation services was recommended to be initiated within the District to allow monitoring and evaluation of private sector within the district. </a:t>
            </a:r>
          </a:p>
          <a:p>
            <a:endParaRPr lang="en-US" sz="1050" dirty="0"/>
          </a:p>
        </p:txBody>
      </p:sp>
      <p:sp>
        <p:nvSpPr>
          <p:cNvPr id="4" name="Slide Number Placeholder 3"/>
          <p:cNvSpPr>
            <a:spLocks noGrp="1"/>
          </p:cNvSpPr>
          <p:nvPr>
            <p:ph type="sldNum" sz="quarter" idx="10"/>
          </p:nvPr>
        </p:nvSpPr>
        <p:spPr/>
        <p:txBody>
          <a:bodyPr/>
          <a:lstStyle/>
          <a:p>
            <a:fld id="{B2A399E6-0E31-4C24-AE98-A17856E8CD34}" type="slidenum">
              <a:rPr lang="en-US" smtClean="0"/>
              <a:t>10</a:t>
            </a:fld>
            <a:endParaRPr lang="en-US"/>
          </a:p>
        </p:txBody>
      </p:sp>
    </p:spTree>
    <p:extLst>
      <p:ext uri="{BB962C8B-B14F-4D97-AF65-F5344CB8AC3E}">
        <p14:creationId xmlns:p14="http://schemas.microsoft.com/office/powerpoint/2010/main" val="2498273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Barriers </a:t>
            </a:r>
            <a:endParaRPr lang="en-US" dirty="0"/>
          </a:p>
          <a:p>
            <a:pPr lvl="0"/>
            <a:r>
              <a:rPr lang="en-US" dirty="0"/>
              <a:t>Willingness to pay. Unwillingness to pay toilet fees leading to frustrated would-be entrepreneurs who are otherwise willing to invest in sanitation services.  </a:t>
            </a:r>
            <a:endParaRPr lang="en-US" dirty="0" smtClean="0"/>
          </a:p>
          <a:p>
            <a:pPr lvl="0"/>
            <a:endParaRPr lang="en-US" dirty="0"/>
          </a:p>
          <a:p>
            <a:pPr lvl="0"/>
            <a:r>
              <a:rPr lang="en-US" dirty="0"/>
              <a:t>Culture.  Cultural barriers, which retard adoption of sustainable sanitation solutions such as eco-san or new low-cost latrine designs, which may need community sensitization for further scale-up by the private sector.</a:t>
            </a:r>
          </a:p>
          <a:p>
            <a:pPr lvl="0"/>
            <a:endParaRPr lang="en-US" dirty="0" smtClean="0"/>
          </a:p>
          <a:p>
            <a:pPr lvl="0"/>
            <a:r>
              <a:rPr lang="en-US" dirty="0" smtClean="0"/>
              <a:t>Physical </a:t>
            </a:r>
            <a:r>
              <a:rPr lang="en-US" dirty="0"/>
              <a:t>environment.  Existence of thick forests which promotes open defecation and non-willingness of some residents to construct own latrines. Also, latrines easily collapse since land is rocky and sandy in most parts of </a:t>
            </a:r>
            <a:r>
              <a:rPr lang="en-US" dirty="0" err="1"/>
              <a:t>Nkhata</a:t>
            </a:r>
            <a:r>
              <a:rPr lang="en-US" dirty="0"/>
              <a:t> Bay. </a:t>
            </a:r>
          </a:p>
          <a:p>
            <a:pPr lvl="0"/>
            <a:endParaRPr lang="en-US" dirty="0" smtClean="0"/>
          </a:p>
          <a:p>
            <a:pPr lvl="0"/>
            <a:r>
              <a:rPr lang="en-US" dirty="0" smtClean="0"/>
              <a:t>Political </a:t>
            </a:r>
            <a:r>
              <a:rPr lang="en-US" dirty="0"/>
              <a:t>interference.  Political interference when slow in allocating land to would be entrepreneurs. </a:t>
            </a:r>
          </a:p>
          <a:p>
            <a:pPr lvl="0"/>
            <a:endParaRPr lang="en-US" dirty="0" smtClean="0"/>
          </a:p>
          <a:p>
            <a:pPr lvl="0"/>
            <a:r>
              <a:rPr lang="en-US" dirty="0" smtClean="0"/>
              <a:t>Funding</a:t>
            </a:r>
            <a:r>
              <a:rPr lang="en-US" dirty="0"/>
              <a:t>.  Lack of a sanitation fund for sanitation and hygiene promotion for both build-up of business and for customers.</a:t>
            </a:r>
          </a:p>
          <a:p>
            <a:pPr lvl="0"/>
            <a:endParaRPr lang="en-US" dirty="0" smtClean="0"/>
          </a:p>
          <a:p>
            <a:pPr lvl="0"/>
            <a:r>
              <a:rPr lang="en-US" dirty="0" smtClean="0"/>
              <a:t>Collaboration</a:t>
            </a:r>
            <a:r>
              <a:rPr lang="en-US" dirty="0"/>
              <a:t>.  Empowering rural communities with good sanitation and hygiene practices through Community-Led Total Sanitation and rural sanitation marketing needs to be a united approach by NGOs, local clubs, grass roots groups and entrepreneurs as led by the District.</a:t>
            </a:r>
          </a:p>
          <a:p>
            <a:endParaRPr lang="en-US" dirty="0"/>
          </a:p>
        </p:txBody>
      </p:sp>
      <p:sp>
        <p:nvSpPr>
          <p:cNvPr id="4" name="Slide Number Placeholder 3"/>
          <p:cNvSpPr>
            <a:spLocks noGrp="1"/>
          </p:cNvSpPr>
          <p:nvPr>
            <p:ph type="sldNum" sz="quarter" idx="10"/>
          </p:nvPr>
        </p:nvSpPr>
        <p:spPr/>
        <p:txBody>
          <a:bodyPr/>
          <a:lstStyle/>
          <a:p>
            <a:fld id="{B2A399E6-0E31-4C24-AE98-A17856E8CD34}" type="slidenum">
              <a:rPr lang="en-US" smtClean="0"/>
              <a:t>11</a:t>
            </a:fld>
            <a:endParaRPr lang="en-US"/>
          </a:p>
        </p:txBody>
      </p:sp>
    </p:spTree>
    <p:extLst>
      <p:ext uri="{BB962C8B-B14F-4D97-AF65-F5344CB8AC3E}">
        <p14:creationId xmlns:p14="http://schemas.microsoft.com/office/powerpoint/2010/main" val="2697622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Threats</a:t>
            </a:r>
            <a:endParaRPr lang="en-US" dirty="0"/>
          </a:p>
          <a:p>
            <a:pPr lvl="0"/>
            <a:r>
              <a:rPr lang="en-US" dirty="0"/>
              <a:t>Population growth. Anticipated land scarcity for latrine construction due to the increasing population growth rates. </a:t>
            </a:r>
          </a:p>
          <a:p>
            <a:pPr lvl="0"/>
            <a:endParaRPr lang="en-US" dirty="0" smtClean="0"/>
          </a:p>
          <a:p>
            <a:pPr lvl="0"/>
            <a:r>
              <a:rPr lang="en-US" dirty="0" smtClean="0"/>
              <a:t>Lack </a:t>
            </a:r>
            <a:r>
              <a:rPr lang="en-US" dirty="0"/>
              <a:t>of financing mechanisms.  Very few financing and micro-finance institutions supporting sanitation entrepreneurs in the district.</a:t>
            </a:r>
          </a:p>
          <a:p>
            <a:pPr lvl="0"/>
            <a:endParaRPr lang="en-US" dirty="0" smtClean="0"/>
          </a:p>
          <a:p>
            <a:pPr lvl="0"/>
            <a:r>
              <a:rPr lang="en-US" dirty="0" smtClean="0"/>
              <a:t>Limited </a:t>
            </a:r>
            <a:r>
              <a:rPr lang="en-US" dirty="0"/>
              <a:t>research. Few sanitation marketing researchers to help sanitation sector professionals better understand rural consumer’s constraints and aspirations to further build the sector. </a:t>
            </a:r>
          </a:p>
          <a:p>
            <a:pPr lvl="0"/>
            <a:endParaRPr lang="en-US" dirty="0" smtClean="0"/>
          </a:p>
          <a:p>
            <a:pPr lvl="0"/>
            <a:r>
              <a:rPr lang="en-US" dirty="0" smtClean="0"/>
              <a:t>Available </a:t>
            </a:r>
            <a:r>
              <a:rPr lang="en-US" dirty="0"/>
              <a:t>national and district policies and structures. National Sanitation Policy doesn’t at present include language supporting public-private partnerships. </a:t>
            </a:r>
          </a:p>
          <a:p>
            <a:endParaRPr lang="en-US" dirty="0"/>
          </a:p>
        </p:txBody>
      </p:sp>
      <p:sp>
        <p:nvSpPr>
          <p:cNvPr id="4" name="Slide Number Placeholder 3"/>
          <p:cNvSpPr>
            <a:spLocks noGrp="1"/>
          </p:cNvSpPr>
          <p:nvPr>
            <p:ph type="sldNum" sz="quarter" idx="10"/>
          </p:nvPr>
        </p:nvSpPr>
        <p:spPr/>
        <p:txBody>
          <a:bodyPr/>
          <a:lstStyle/>
          <a:p>
            <a:fld id="{B2A399E6-0E31-4C24-AE98-A17856E8CD34}" type="slidenum">
              <a:rPr lang="en-US" smtClean="0"/>
              <a:t>12</a:t>
            </a:fld>
            <a:endParaRPr lang="en-US"/>
          </a:p>
        </p:txBody>
      </p:sp>
    </p:spTree>
    <p:extLst>
      <p:ext uri="{BB962C8B-B14F-4D97-AF65-F5344CB8AC3E}">
        <p14:creationId xmlns:p14="http://schemas.microsoft.com/office/powerpoint/2010/main" val="632971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findings from this research have demonstrated that there are significantly more opportunities than there are barriers or threats for entrepreneurs to take up sanitation services as a business. With appropriate training and funding it is possible to bring in new entrepreneurs to provide sanitation services in a rural setting without service subsidy. Furthermore, the barriers that have been identified can be overcome with improved training for potential entrepreneurs, as well as the creation of a sanitation fund to enable further scale-up of private sector sanitation services in the District. </a:t>
            </a:r>
          </a:p>
          <a:p>
            <a:r>
              <a:rPr lang="en-US" dirty="0"/>
              <a:t> </a:t>
            </a:r>
          </a:p>
          <a:p>
            <a:r>
              <a:rPr lang="en-US" dirty="0"/>
              <a:t>While this research has answered some important questions regarding the status quo of private sector involvement in sanitation services, additional research is needed to enable solutions to the barriers and threats highlighted. This will be addressed in the research questions addressed as part of the overarching project on  “Private Sector Participation in the Delivery of Sanitation and Hygiene Services” (see page 1). </a:t>
            </a:r>
          </a:p>
          <a:p>
            <a:endParaRPr lang="en-US" dirty="0"/>
          </a:p>
        </p:txBody>
      </p:sp>
      <p:sp>
        <p:nvSpPr>
          <p:cNvPr id="4" name="Slide Number Placeholder 3"/>
          <p:cNvSpPr>
            <a:spLocks noGrp="1"/>
          </p:cNvSpPr>
          <p:nvPr>
            <p:ph type="sldNum" sz="quarter" idx="10"/>
          </p:nvPr>
        </p:nvSpPr>
        <p:spPr/>
        <p:txBody>
          <a:bodyPr/>
          <a:lstStyle/>
          <a:p>
            <a:fld id="{B2A399E6-0E31-4C24-AE98-A17856E8CD34}" type="slidenum">
              <a:rPr lang="en-US" smtClean="0"/>
              <a:t>13</a:t>
            </a:fld>
            <a:endParaRPr lang="en-US"/>
          </a:p>
        </p:txBody>
      </p:sp>
    </p:spTree>
    <p:extLst>
      <p:ext uri="{BB962C8B-B14F-4D97-AF65-F5344CB8AC3E}">
        <p14:creationId xmlns:p14="http://schemas.microsoft.com/office/powerpoint/2010/main" val="2304600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399E6-0E31-4C24-AE98-A17856E8CD34}" type="slidenum">
              <a:rPr lang="en-US" smtClean="0"/>
              <a:t>14</a:t>
            </a:fld>
            <a:endParaRPr lang="en-US"/>
          </a:p>
        </p:txBody>
      </p:sp>
    </p:spTree>
    <p:extLst>
      <p:ext uri="{BB962C8B-B14F-4D97-AF65-F5344CB8AC3E}">
        <p14:creationId xmlns:p14="http://schemas.microsoft.com/office/powerpoint/2010/main" val="1584950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399E6-0E31-4C24-AE98-A17856E8CD34}" type="slidenum">
              <a:rPr lang="en-US" smtClean="0"/>
              <a:t>15</a:t>
            </a:fld>
            <a:endParaRPr lang="en-US"/>
          </a:p>
        </p:txBody>
      </p:sp>
    </p:spTree>
    <p:extLst>
      <p:ext uri="{BB962C8B-B14F-4D97-AF65-F5344CB8AC3E}">
        <p14:creationId xmlns:p14="http://schemas.microsoft.com/office/powerpoint/2010/main" val="653521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presentation I will cover</a:t>
            </a:r>
          </a:p>
          <a:p>
            <a:endParaRPr lang="en-US" dirty="0"/>
          </a:p>
          <a:p>
            <a:r>
              <a:rPr lang="en-US" dirty="0" smtClean="0"/>
              <a:t>Project Objectives</a:t>
            </a:r>
          </a:p>
          <a:p>
            <a:r>
              <a:rPr lang="en-US" dirty="0" smtClean="0"/>
              <a:t>Method</a:t>
            </a:r>
          </a:p>
          <a:p>
            <a:r>
              <a:rPr lang="en-US" dirty="0" smtClean="0"/>
              <a:t>Results and Discussion</a:t>
            </a:r>
          </a:p>
          <a:p>
            <a:r>
              <a:rPr lang="en-US" dirty="0" smtClean="0"/>
              <a:t>Conclusion</a:t>
            </a:r>
          </a:p>
          <a:p>
            <a:endParaRPr lang="en-US" dirty="0"/>
          </a:p>
        </p:txBody>
      </p:sp>
      <p:sp>
        <p:nvSpPr>
          <p:cNvPr id="4" name="Slide Number Placeholder 3"/>
          <p:cNvSpPr>
            <a:spLocks noGrp="1"/>
          </p:cNvSpPr>
          <p:nvPr>
            <p:ph type="sldNum" sz="quarter" idx="10"/>
          </p:nvPr>
        </p:nvSpPr>
        <p:spPr/>
        <p:txBody>
          <a:bodyPr/>
          <a:lstStyle/>
          <a:p>
            <a:fld id="{B2A399E6-0E31-4C24-AE98-A17856E8CD34}" type="slidenum">
              <a:rPr lang="en-US" smtClean="0"/>
              <a:t>2</a:t>
            </a:fld>
            <a:endParaRPr lang="en-US"/>
          </a:p>
        </p:txBody>
      </p:sp>
    </p:spTree>
    <p:extLst>
      <p:ext uri="{BB962C8B-B14F-4D97-AF65-F5344CB8AC3E}">
        <p14:creationId xmlns:p14="http://schemas.microsoft.com/office/powerpoint/2010/main" val="69486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presentation I will cover findings from the first two objectives.</a:t>
            </a:r>
            <a:endParaRPr lang="en-US" dirty="0"/>
          </a:p>
        </p:txBody>
      </p:sp>
      <p:sp>
        <p:nvSpPr>
          <p:cNvPr id="4" name="Slide Number Placeholder 3"/>
          <p:cNvSpPr>
            <a:spLocks noGrp="1"/>
          </p:cNvSpPr>
          <p:nvPr>
            <p:ph type="sldNum" sz="quarter" idx="10"/>
          </p:nvPr>
        </p:nvSpPr>
        <p:spPr/>
        <p:txBody>
          <a:bodyPr/>
          <a:lstStyle/>
          <a:p>
            <a:fld id="{B2A399E6-0E31-4C24-AE98-A17856E8CD34}" type="slidenum">
              <a:rPr lang="en-US" smtClean="0"/>
              <a:t>3</a:t>
            </a:fld>
            <a:endParaRPr lang="en-US"/>
          </a:p>
        </p:txBody>
      </p:sp>
    </p:spTree>
    <p:extLst>
      <p:ext uri="{BB962C8B-B14F-4D97-AF65-F5344CB8AC3E}">
        <p14:creationId xmlns:p14="http://schemas.microsoft.com/office/powerpoint/2010/main" val="1959165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area of investigation is </a:t>
            </a:r>
            <a:r>
              <a:rPr lang="en-US" dirty="0" err="1" smtClean="0"/>
              <a:t>Nkhata</a:t>
            </a:r>
            <a:r>
              <a:rPr lang="en-US" dirty="0" smtClean="0"/>
              <a:t> Bay District</a:t>
            </a:r>
          </a:p>
          <a:p>
            <a:endParaRPr lang="en-US" dirty="0"/>
          </a:p>
          <a:p>
            <a:r>
              <a:rPr lang="en-US" dirty="0" smtClean="0"/>
              <a:t>The </a:t>
            </a:r>
            <a:r>
              <a:rPr lang="en-US" dirty="0"/>
              <a:t>total population for the district </a:t>
            </a:r>
            <a:r>
              <a:rPr lang="en-US" dirty="0" smtClean="0"/>
              <a:t>is 215,789 </a:t>
            </a:r>
            <a:r>
              <a:rPr lang="en-US" dirty="0"/>
              <a:t>and </a:t>
            </a:r>
            <a:r>
              <a:rPr lang="en-US" dirty="0" smtClean="0"/>
              <a:t>mostly rural. </a:t>
            </a:r>
            <a:r>
              <a:rPr lang="en-US" dirty="0"/>
              <a:t>The most common method of </a:t>
            </a:r>
            <a:r>
              <a:rPr lang="en-US" dirty="0" smtClean="0"/>
              <a:t>human waste disposal </a:t>
            </a:r>
            <a:r>
              <a:rPr lang="en-US" dirty="0"/>
              <a:t>in </a:t>
            </a:r>
            <a:r>
              <a:rPr lang="en-US" dirty="0" smtClean="0"/>
              <a:t>is </a:t>
            </a:r>
            <a:r>
              <a:rPr lang="en-US" dirty="0"/>
              <a:t>via a non-improved sanitation </a:t>
            </a:r>
            <a:r>
              <a:rPr lang="en-US" dirty="0" smtClean="0"/>
              <a:t>facility, with 95</a:t>
            </a:r>
            <a:r>
              <a:rPr lang="en-US" dirty="0"/>
              <a:t>% of </a:t>
            </a:r>
            <a:r>
              <a:rPr lang="en-US" dirty="0" smtClean="0"/>
              <a:t>households using a traditional </a:t>
            </a:r>
            <a:r>
              <a:rPr lang="en-US" dirty="0"/>
              <a:t>pit </a:t>
            </a:r>
            <a:r>
              <a:rPr lang="en-US" dirty="0" smtClean="0"/>
              <a:t>latrine</a:t>
            </a:r>
            <a:r>
              <a:rPr lang="en-US" dirty="0"/>
              <a:t>.  The National Water </a:t>
            </a:r>
            <a:r>
              <a:rPr lang="en-US" dirty="0" smtClean="0"/>
              <a:t>and </a:t>
            </a:r>
            <a:r>
              <a:rPr lang="en-US" dirty="0"/>
              <a:t>Sanitation Policies </a:t>
            </a:r>
            <a:r>
              <a:rPr lang="en-US" dirty="0" smtClean="0"/>
              <a:t>give </a:t>
            </a:r>
            <a:r>
              <a:rPr lang="en-US" dirty="0"/>
              <a:t>District Councils a number of institutional roles and responsibilities for implementation of sanitation and hygiene activities in the district.</a:t>
            </a:r>
          </a:p>
          <a:p>
            <a:r>
              <a:rPr lang="en-US" dirty="0"/>
              <a:t> </a:t>
            </a:r>
          </a:p>
          <a:p>
            <a:r>
              <a:rPr lang="en-US" dirty="0"/>
              <a:t>District wide unemployment for women is reported at 28.5% and men is at 10.2%.  </a:t>
            </a:r>
            <a:r>
              <a:rPr lang="en-US" dirty="0" smtClean="0"/>
              <a:t>Yet, Fishing </a:t>
            </a:r>
            <a:r>
              <a:rPr lang="en-US" dirty="0"/>
              <a:t>and fish farming within the district are a source of income and food for over 90% of the </a:t>
            </a:r>
            <a:r>
              <a:rPr lang="en-US" dirty="0" smtClean="0"/>
              <a:t>population. This </a:t>
            </a:r>
            <a:r>
              <a:rPr lang="en-US" dirty="0"/>
              <a:t>poses a unique barrier to increasing demand for household or community sanitation facilities, as much of the population spends up to 12 hours a day on the lake where open defecation is convenient.</a:t>
            </a:r>
          </a:p>
          <a:p>
            <a:r>
              <a:rPr lang="en-US" dirty="0"/>
              <a:t> </a:t>
            </a:r>
          </a:p>
          <a:p>
            <a:r>
              <a:rPr lang="en-US" dirty="0"/>
              <a:t>Rural sanitation within the District is being addressed by the district council, non-governmental organizations, a local environmental </a:t>
            </a:r>
            <a:r>
              <a:rPr lang="en-US" dirty="0" smtClean="0"/>
              <a:t>club, </a:t>
            </a:r>
            <a:r>
              <a:rPr lang="en-US" dirty="0"/>
              <a:t>grass roots women’s groups </a:t>
            </a:r>
            <a:r>
              <a:rPr lang="en-US" dirty="0" smtClean="0"/>
              <a:t>and </a:t>
            </a:r>
            <a:r>
              <a:rPr lang="en-US" dirty="0"/>
              <a:t>entrepreneurs.</a:t>
            </a:r>
          </a:p>
          <a:p>
            <a:endParaRPr lang="en-US" dirty="0"/>
          </a:p>
        </p:txBody>
      </p:sp>
      <p:sp>
        <p:nvSpPr>
          <p:cNvPr id="4" name="Slide Number Placeholder 3"/>
          <p:cNvSpPr>
            <a:spLocks noGrp="1"/>
          </p:cNvSpPr>
          <p:nvPr>
            <p:ph type="sldNum" sz="quarter" idx="10"/>
          </p:nvPr>
        </p:nvSpPr>
        <p:spPr/>
        <p:txBody>
          <a:bodyPr/>
          <a:lstStyle/>
          <a:p>
            <a:fld id="{B2A399E6-0E31-4C24-AE98-A17856E8CD34}" type="slidenum">
              <a:rPr lang="en-US" smtClean="0"/>
              <a:t>4</a:t>
            </a:fld>
            <a:endParaRPr lang="en-US"/>
          </a:p>
        </p:txBody>
      </p:sp>
    </p:spTree>
    <p:extLst>
      <p:ext uri="{BB962C8B-B14F-4D97-AF65-F5344CB8AC3E}">
        <p14:creationId xmlns:p14="http://schemas.microsoft.com/office/powerpoint/2010/main" val="584253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project used a number of data collection methods, including key informant questionnaires and in-depth interviews, focus group discussions, and non-participant observation. Data collection tools received ethical clearance from the National Commission for Science and Technology.</a:t>
            </a:r>
          </a:p>
          <a:p>
            <a:endParaRPr lang="en-US" dirty="0" smtClean="0"/>
          </a:p>
          <a:p>
            <a:r>
              <a:rPr lang="en-US" dirty="0" smtClean="0"/>
              <a:t>Purposive sampling</a:t>
            </a:r>
            <a:r>
              <a:rPr lang="en-US" baseline="0" dirty="0" smtClean="0"/>
              <a:t> was</a:t>
            </a:r>
            <a:r>
              <a:rPr lang="en-US" dirty="0" smtClean="0"/>
              <a:t> based on involvement and participation in the delivery of sanitation and hygiene services at national and district level.  Interviews with sanitation entrepreneurs were also carried out to better understand why they went into the business and current constraints to scaling-up. </a:t>
            </a:r>
          </a:p>
          <a:p>
            <a:endParaRPr lang="en-US" dirty="0" smtClean="0"/>
          </a:p>
          <a:p>
            <a:r>
              <a:rPr lang="en-US" dirty="0" smtClean="0"/>
              <a:t>Trained research assistants and supervisors were employed for data collection. </a:t>
            </a:r>
          </a:p>
          <a:p>
            <a:endParaRPr lang="en-US" dirty="0" smtClean="0"/>
          </a:p>
          <a:p>
            <a:r>
              <a:rPr lang="en-US" dirty="0" smtClean="0"/>
              <a:t>Training sessions, including mock interviews, were conducted prior to field collection with enumerators from </a:t>
            </a:r>
            <a:r>
              <a:rPr lang="en-US" dirty="0" err="1" smtClean="0"/>
              <a:t>Mzuzu</a:t>
            </a:r>
            <a:r>
              <a:rPr lang="en-US" dirty="0" smtClean="0"/>
              <a:t> University.</a:t>
            </a:r>
          </a:p>
          <a:p>
            <a:endParaRPr lang="en-US" dirty="0"/>
          </a:p>
        </p:txBody>
      </p:sp>
      <p:sp>
        <p:nvSpPr>
          <p:cNvPr id="4" name="Slide Number Placeholder 3"/>
          <p:cNvSpPr>
            <a:spLocks noGrp="1"/>
          </p:cNvSpPr>
          <p:nvPr>
            <p:ph type="sldNum" sz="quarter" idx="10"/>
          </p:nvPr>
        </p:nvSpPr>
        <p:spPr/>
        <p:txBody>
          <a:bodyPr/>
          <a:lstStyle/>
          <a:p>
            <a:fld id="{B2A399E6-0E31-4C24-AE98-A17856E8CD34}" type="slidenum">
              <a:rPr lang="en-US" smtClean="0"/>
              <a:t>5</a:t>
            </a:fld>
            <a:endParaRPr lang="en-US"/>
          </a:p>
        </p:txBody>
      </p:sp>
    </p:spTree>
    <p:extLst>
      <p:ext uri="{BB962C8B-B14F-4D97-AF65-F5344CB8AC3E}">
        <p14:creationId xmlns:p14="http://schemas.microsoft.com/office/powerpoint/2010/main" val="1486874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study provides a detailed description of district-level business activities in the sanitation sector. Here, I will present two case studies of particular interest. First, the work carried out by UNICEF Malawi to enhance private sector involvement in sanitation. In 2013, UNICEF Malawi collaborated with Tools for Enterprise &amp; Education Consultants (TEECs) held a two-day technical training session for local entrepreneurs on a new low-cost latrine design known as a corbelled latrine.  A total of 32 applications were received, and 18 were selected to participate.  </a:t>
            </a:r>
          </a:p>
          <a:p>
            <a:r>
              <a:rPr lang="en-US" dirty="0" smtClean="0"/>
              <a:t>Six months following the technical training, the participants were surveyed about their current business success and constraints.  Of the 18 original participants, 11 could be reached for follow-up.  Nine of the 11 entrepreneurs reportedly had household customers purchasing their products.  The occupation of these customers - mostly farmers - suggests some people are willing to pay for improved sanitation in rural areas. However, while households communicated they want improved latrines, the limitations of further build-up of private sector sanitation in the area is seen in the comment from one entrepreneur: “</a:t>
            </a:r>
            <a:r>
              <a:rPr lang="en-US" b="1" dirty="0" smtClean="0"/>
              <a:t>People want these latrines for free because they are used to getting free things from organizations”. </a:t>
            </a:r>
            <a:r>
              <a:rPr lang="en-US" dirty="0" smtClean="0"/>
              <a:t>Nonetheless, the same entrepreneur reports on one adaptation strategy: “Because people are not willing to pay money to purchase these corbelled latrines, I ask them to pay anything that is equivalent to the price e.g. a goat.”  Interestingly, of the nine entrepreneurs within this group currently selling products successfully, currently none use loans for the business and customers do not currently use loans for purchase of products because there are no funds available for either to borrow for investment. </a:t>
            </a:r>
            <a:endParaRPr lang="en-US" dirty="0"/>
          </a:p>
        </p:txBody>
      </p:sp>
      <p:sp>
        <p:nvSpPr>
          <p:cNvPr id="4" name="Slide Number Placeholder 3"/>
          <p:cNvSpPr>
            <a:spLocks noGrp="1"/>
          </p:cNvSpPr>
          <p:nvPr>
            <p:ph type="sldNum" sz="quarter" idx="10"/>
          </p:nvPr>
        </p:nvSpPr>
        <p:spPr/>
        <p:txBody>
          <a:bodyPr/>
          <a:lstStyle/>
          <a:p>
            <a:fld id="{B2A399E6-0E31-4C24-AE98-A17856E8CD34}" type="slidenum">
              <a:rPr lang="en-US" smtClean="0"/>
              <a:t>6</a:t>
            </a:fld>
            <a:endParaRPr lang="en-US"/>
          </a:p>
        </p:txBody>
      </p:sp>
    </p:spTree>
    <p:extLst>
      <p:ext uri="{BB962C8B-B14F-4D97-AF65-F5344CB8AC3E}">
        <p14:creationId xmlns:p14="http://schemas.microsoft.com/office/powerpoint/2010/main" val="4044948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was great variability in the prices the entrepreneurs were charging for the same low-cost sanitation product within the district.  Toilets were being sold for as little as MK3,000 if the customer supplied materials (bricks) and up to MK30,000 inclusive of all materials and labor. </a:t>
            </a:r>
          </a:p>
          <a:p>
            <a:endParaRPr lang="en-US" dirty="0" smtClean="0"/>
          </a:p>
          <a:p>
            <a:r>
              <a:rPr lang="en-US" dirty="0" smtClean="0"/>
              <a:t>This great variability in prices the entrepreneurs are charging tells of a true free market operating by the entrepreneurs.  It could be that some entrepreneurs are working in areas where higher profit margins are possible. This requires further research, but it is promising that some customers are willing to invest in improved sanitation in this rural area. </a:t>
            </a:r>
            <a:endParaRPr lang="en-US" dirty="0"/>
          </a:p>
        </p:txBody>
      </p:sp>
      <p:sp>
        <p:nvSpPr>
          <p:cNvPr id="4" name="Slide Number Placeholder 3"/>
          <p:cNvSpPr>
            <a:spLocks noGrp="1"/>
          </p:cNvSpPr>
          <p:nvPr>
            <p:ph type="sldNum" sz="quarter" idx="10"/>
          </p:nvPr>
        </p:nvSpPr>
        <p:spPr/>
        <p:txBody>
          <a:bodyPr/>
          <a:lstStyle/>
          <a:p>
            <a:fld id="{B2A399E6-0E31-4C24-AE98-A17856E8CD34}" type="slidenum">
              <a:rPr lang="en-US" smtClean="0"/>
              <a:t>7</a:t>
            </a:fld>
            <a:endParaRPr lang="en-US"/>
          </a:p>
        </p:txBody>
      </p:sp>
    </p:spTree>
    <p:extLst>
      <p:ext uri="{BB962C8B-B14F-4D97-AF65-F5344CB8AC3E}">
        <p14:creationId xmlns:p14="http://schemas.microsoft.com/office/powerpoint/2010/main" val="166994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 example finished corbelled latrine. </a:t>
            </a:r>
            <a:endParaRPr lang="en-US" dirty="0"/>
          </a:p>
        </p:txBody>
      </p:sp>
      <p:sp>
        <p:nvSpPr>
          <p:cNvPr id="4" name="Slide Number Placeholder 3"/>
          <p:cNvSpPr>
            <a:spLocks noGrp="1"/>
          </p:cNvSpPr>
          <p:nvPr>
            <p:ph type="sldNum" sz="quarter" idx="10"/>
          </p:nvPr>
        </p:nvSpPr>
        <p:spPr/>
        <p:txBody>
          <a:bodyPr/>
          <a:lstStyle/>
          <a:p>
            <a:fld id="{B2A399E6-0E31-4C24-AE98-A17856E8CD34}" type="slidenum">
              <a:rPr lang="en-US" smtClean="0"/>
              <a:t>8</a:t>
            </a:fld>
            <a:endParaRPr lang="en-US"/>
          </a:p>
        </p:txBody>
      </p:sp>
    </p:spTree>
    <p:extLst>
      <p:ext uri="{BB962C8B-B14F-4D97-AF65-F5344CB8AC3E}">
        <p14:creationId xmlns:p14="http://schemas.microsoft.com/office/powerpoint/2010/main" val="386534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MHPF </a:t>
            </a:r>
            <a:r>
              <a:rPr lang="en-US" dirty="0"/>
              <a:t>has so far constructed 50 </a:t>
            </a:r>
            <a:r>
              <a:rPr lang="en-US" dirty="0" err="1"/>
              <a:t>Skyloo</a:t>
            </a:r>
            <a:r>
              <a:rPr lang="en-US" dirty="0"/>
              <a:t> </a:t>
            </a:r>
            <a:r>
              <a:rPr lang="en-US" dirty="0" smtClean="0"/>
              <a:t>latrines, a type of latrine which</a:t>
            </a:r>
            <a:r>
              <a:rPr lang="en-US" baseline="0" dirty="0" smtClean="0"/>
              <a:t> composts human feces,</a:t>
            </a:r>
            <a:r>
              <a:rPr lang="en-US" dirty="0" smtClean="0"/>
              <a:t> </a:t>
            </a:r>
            <a:r>
              <a:rPr lang="en-US" dirty="0"/>
              <a:t>in households using a sanitation fund, which they get from the Centre for Community </a:t>
            </a:r>
            <a:r>
              <a:rPr lang="en-US" dirty="0" err="1"/>
              <a:t>Organisation</a:t>
            </a:r>
            <a:r>
              <a:rPr lang="en-US" dirty="0"/>
              <a:t> and </a:t>
            </a:r>
            <a:r>
              <a:rPr lang="en-US" dirty="0" smtClean="0"/>
              <a:t>Development. </a:t>
            </a:r>
            <a:r>
              <a:rPr lang="en-US" dirty="0"/>
              <a:t>Currently a household contributes MK3,500 </a:t>
            </a:r>
            <a:r>
              <a:rPr lang="en-US" dirty="0" smtClean="0"/>
              <a:t>while </a:t>
            </a:r>
            <a:r>
              <a:rPr lang="en-US" dirty="0"/>
              <a:t>MHPF matches this with a material loan of </a:t>
            </a:r>
            <a:r>
              <a:rPr lang="en-US" dirty="0" smtClean="0"/>
              <a:t>MK35,000, </a:t>
            </a:r>
            <a:r>
              <a:rPr lang="en-US" dirty="0"/>
              <a:t>payable within two years with an interest rate of 2% per month. The MHPF does not get paid for its services, which are voluntary. </a:t>
            </a:r>
          </a:p>
          <a:p>
            <a:r>
              <a:rPr lang="en-US" dirty="0"/>
              <a:t> </a:t>
            </a:r>
          </a:p>
          <a:p>
            <a:r>
              <a:rPr lang="en-US" dirty="0"/>
              <a:t>MHPF has found a number of opportunities in </a:t>
            </a:r>
            <a:r>
              <a:rPr lang="en-US" dirty="0" err="1"/>
              <a:t>Nkhata</a:t>
            </a:r>
            <a:r>
              <a:rPr lang="en-US" dirty="0"/>
              <a:t> Bay that make the sanitation market an appealing one to invest in. There is a very high demand for </a:t>
            </a:r>
            <a:r>
              <a:rPr lang="en-US" dirty="0" err="1"/>
              <a:t>ecosan</a:t>
            </a:r>
            <a:r>
              <a:rPr lang="en-US" dirty="0"/>
              <a:t> latrines around the city center, and there is a readily available market from individuals and institutions that use the manure for landscaping and urban agriculture. Manure is being sold at MK2500/50 kg </a:t>
            </a:r>
            <a:r>
              <a:rPr lang="en-US" dirty="0" smtClean="0"/>
              <a:t>bag </a:t>
            </a:r>
            <a:r>
              <a:rPr lang="en-US" dirty="0"/>
              <a:t>to people within </a:t>
            </a:r>
            <a:r>
              <a:rPr lang="en-US" dirty="0" err="1"/>
              <a:t>Nkhata</a:t>
            </a:r>
            <a:r>
              <a:rPr lang="en-US" dirty="0"/>
              <a:t> Bay and also farmers and landscapers from </a:t>
            </a:r>
            <a:r>
              <a:rPr lang="en-US" dirty="0" err="1"/>
              <a:t>Mzuzu</a:t>
            </a:r>
            <a:r>
              <a:rPr lang="en-US" dirty="0"/>
              <a:t>.  Furthermore, MHPF is well supported by the District Council, who has provided a place for the construction of a paying toilet at the market place, and has a good working relationship with the community. MHPF also has a good working relationship with CCODE, who provides training and funding, and with local builders and plumbers, who are involved in the construction of toilets.</a:t>
            </a:r>
          </a:p>
          <a:p>
            <a:endParaRPr lang="en-US" dirty="0"/>
          </a:p>
        </p:txBody>
      </p:sp>
      <p:sp>
        <p:nvSpPr>
          <p:cNvPr id="4" name="Slide Number Placeholder 3"/>
          <p:cNvSpPr>
            <a:spLocks noGrp="1"/>
          </p:cNvSpPr>
          <p:nvPr>
            <p:ph type="sldNum" sz="quarter" idx="10"/>
          </p:nvPr>
        </p:nvSpPr>
        <p:spPr/>
        <p:txBody>
          <a:bodyPr/>
          <a:lstStyle/>
          <a:p>
            <a:fld id="{B2A399E6-0E31-4C24-AE98-A17856E8CD34}" type="slidenum">
              <a:rPr lang="en-US" smtClean="0"/>
              <a:t>9</a:t>
            </a:fld>
            <a:endParaRPr lang="en-US"/>
          </a:p>
        </p:txBody>
      </p:sp>
    </p:spTree>
    <p:extLst>
      <p:ext uri="{BB962C8B-B14F-4D97-AF65-F5344CB8AC3E}">
        <p14:creationId xmlns:p14="http://schemas.microsoft.com/office/powerpoint/2010/main" val="2775208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69C582-8E55-4444-A0F1-F6206C4F8FDC}"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30FC8-67B3-4451-AAAB-45CD1668FE06}" type="slidenum">
              <a:rPr lang="en-US" smtClean="0"/>
              <a:t>‹#›</a:t>
            </a:fld>
            <a:endParaRPr lang="en-US"/>
          </a:p>
        </p:txBody>
      </p:sp>
    </p:spTree>
    <p:extLst>
      <p:ext uri="{BB962C8B-B14F-4D97-AF65-F5344CB8AC3E}">
        <p14:creationId xmlns:p14="http://schemas.microsoft.com/office/powerpoint/2010/main" val="2198368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9C582-8E55-4444-A0F1-F6206C4F8FDC}"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30FC8-67B3-4451-AAAB-45CD1668FE06}" type="slidenum">
              <a:rPr lang="en-US" smtClean="0"/>
              <a:t>‹#›</a:t>
            </a:fld>
            <a:endParaRPr lang="en-US"/>
          </a:p>
        </p:txBody>
      </p:sp>
    </p:spTree>
    <p:extLst>
      <p:ext uri="{BB962C8B-B14F-4D97-AF65-F5344CB8AC3E}">
        <p14:creationId xmlns:p14="http://schemas.microsoft.com/office/powerpoint/2010/main" val="3785363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9C582-8E55-4444-A0F1-F6206C4F8FDC}"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30FC8-67B3-4451-AAAB-45CD1668FE06}" type="slidenum">
              <a:rPr lang="en-US" smtClean="0"/>
              <a:t>‹#›</a:t>
            </a:fld>
            <a:endParaRPr lang="en-US"/>
          </a:p>
        </p:txBody>
      </p:sp>
    </p:spTree>
    <p:extLst>
      <p:ext uri="{BB962C8B-B14F-4D97-AF65-F5344CB8AC3E}">
        <p14:creationId xmlns:p14="http://schemas.microsoft.com/office/powerpoint/2010/main" val="786038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9C582-8E55-4444-A0F1-F6206C4F8FDC}"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30FC8-67B3-4451-AAAB-45CD1668FE06}" type="slidenum">
              <a:rPr lang="en-US" smtClean="0"/>
              <a:t>‹#›</a:t>
            </a:fld>
            <a:endParaRPr lang="en-US"/>
          </a:p>
        </p:txBody>
      </p:sp>
    </p:spTree>
    <p:extLst>
      <p:ext uri="{BB962C8B-B14F-4D97-AF65-F5344CB8AC3E}">
        <p14:creationId xmlns:p14="http://schemas.microsoft.com/office/powerpoint/2010/main" val="238308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69C582-8E55-4444-A0F1-F6206C4F8FDC}"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30FC8-67B3-4451-AAAB-45CD1668FE06}" type="slidenum">
              <a:rPr lang="en-US" smtClean="0"/>
              <a:t>‹#›</a:t>
            </a:fld>
            <a:endParaRPr lang="en-US"/>
          </a:p>
        </p:txBody>
      </p:sp>
    </p:spTree>
    <p:extLst>
      <p:ext uri="{BB962C8B-B14F-4D97-AF65-F5344CB8AC3E}">
        <p14:creationId xmlns:p14="http://schemas.microsoft.com/office/powerpoint/2010/main" val="112000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69C582-8E55-4444-A0F1-F6206C4F8FDC}" type="datetimeFigureOut">
              <a:rPr lang="en-US" smtClean="0"/>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30FC8-67B3-4451-AAAB-45CD1668FE06}" type="slidenum">
              <a:rPr lang="en-US" smtClean="0"/>
              <a:t>‹#›</a:t>
            </a:fld>
            <a:endParaRPr lang="en-US"/>
          </a:p>
        </p:txBody>
      </p:sp>
    </p:spTree>
    <p:extLst>
      <p:ext uri="{BB962C8B-B14F-4D97-AF65-F5344CB8AC3E}">
        <p14:creationId xmlns:p14="http://schemas.microsoft.com/office/powerpoint/2010/main" val="3738578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69C582-8E55-4444-A0F1-F6206C4F8FDC}" type="datetimeFigureOut">
              <a:rPr lang="en-US" smtClean="0"/>
              <a:t>7/18/2014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830FC8-67B3-4451-AAAB-45CD1668FE06}" type="slidenum">
              <a:rPr lang="en-US" smtClean="0"/>
              <a:t>‹#›</a:t>
            </a:fld>
            <a:endParaRPr lang="en-US"/>
          </a:p>
        </p:txBody>
      </p:sp>
    </p:spTree>
    <p:extLst>
      <p:ext uri="{BB962C8B-B14F-4D97-AF65-F5344CB8AC3E}">
        <p14:creationId xmlns:p14="http://schemas.microsoft.com/office/powerpoint/2010/main" val="3653153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69C582-8E55-4444-A0F1-F6206C4F8FDC}" type="datetimeFigureOut">
              <a:rPr lang="en-US" smtClean="0"/>
              <a:t>7/18/2014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830FC8-67B3-4451-AAAB-45CD1668FE06}" type="slidenum">
              <a:rPr lang="en-US" smtClean="0"/>
              <a:t>‹#›</a:t>
            </a:fld>
            <a:endParaRPr lang="en-US"/>
          </a:p>
        </p:txBody>
      </p:sp>
    </p:spTree>
    <p:extLst>
      <p:ext uri="{BB962C8B-B14F-4D97-AF65-F5344CB8AC3E}">
        <p14:creationId xmlns:p14="http://schemas.microsoft.com/office/powerpoint/2010/main" val="2520858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69C582-8E55-4444-A0F1-F6206C4F8FDC}" type="datetimeFigureOut">
              <a:rPr lang="en-US" smtClean="0"/>
              <a:t>7/18/2014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830FC8-67B3-4451-AAAB-45CD1668FE06}" type="slidenum">
              <a:rPr lang="en-US" smtClean="0"/>
              <a:t>‹#›</a:t>
            </a:fld>
            <a:endParaRPr lang="en-US"/>
          </a:p>
        </p:txBody>
      </p:sp>
    </p:spTree>
    <p:extLst>
      <p:ext uri="{BB962C8B-B14F-4D97-AF65-F5344CB8AC3E}">
        <p14:creationId xmlns:p14="http://schemas.microsoft.com/office/powerpoint/2010/main" val="444728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69C582-8E55-4444-A0F1-F6206C4F8FDC}" type="datetimeFigureOut">
              <a:rPr lang="en-US" smtClean="0"/>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30FC8-67B3-4451-AAAB-45CD1668FE06}" type="slidenum">
              <a:rPr lang="en-US" smtClean="0"/>
              <a:t>‹#›</a:t>
            </a:fld>
            <a:endParaRPr lang="en-US"/>
          </a:p>
        </p:txBody>
      </p:sp>
    </p:spTree>
    <p:extLst>
      <p:ext uri="{BB962C8B-B14F-4D97-AF65-F5344CB8AC3E}">
        <p14:creationId xmlns:p14="http://schemas.microsoft.com/office/powerpoint/2010/main" val="3524756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69C582-8E55-4444-A0F1-F6206C4F8FDC}" type="datetimeFigureOut">
              <a:rPr lang="en-US" smtClean="0"/>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30FC8-67B3-4451-AAAB-45CD1668FE06}" type="slidenum">
              <a:rPr lang="en-US" smtClean="0"/>
              <a:t>‹#›</a:t>
            </a:fld>
            <a:endParaRPr lang="en-US"/>
          </a:p>
        </p:txBody>
      </p:sp>
    </p:spTree>
    <p:extLst>
      <p:ext uri="{BB962C8B-B14F-4D97-AF65-F5344CB8AC3E}">
        <p14:creationId xmlns:p14="http://schemas.microsoft.com/office/powerpoint/2010/main" val="9129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9C582-8E55-4444-A0F1-F6206C4F8FDC}" type="datetimeFigureOut">
              <a:rPr lang="en-US" smtClean="0"/>
              <a:t>7/18/2014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30FC8-67B3-4451-AAAB-45CD1668FE06}" type="slidenum">
              <a:rPr lang="en-US" smtClean="0"/>
              <a:t>‹#›</a:t>
            </a:fld>
            <a:endParaRPr lang="en-US"/>
          </a:p>
        </p:txBody>
      </p:sp>
    </p:spTree>
    <p:extLst>
      <p:ext uri="{BB962C8B-B14F-4D97-AF65-F5344CB8AC3E}">
        <p14:creationId xmlns:p14="http://schemas.microsoft.com/office/powerpoint/2010/main" val="2882338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wmf"/><Relationship Id="rId5" Type="http://schemas.openxmlformats.org/officeDocument/2006/relationships/oleObject" Target="../embeddings/oleObject10.bin"/><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wmf"/><Relationship Id="rId5" Type="http://schemas.openxmlformats.org/officeDocument/2006/relationships/oleObject" Target="../embeddings/oleObject11.bin"/><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wmf"/><Relationship Id="rId5" Type="http://schemas.openxmlformats.org/officeDocument/2006/relationships/oleObject" Target="../embeddings/oleObject12.bin"/><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comments" Target="../comments/comment2.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wmf"/><Relationship Id="rId5" Type="http://schemas.openxmlformats.org/officeDocument/2006/relationships/oleObject" Target="../embeddings/oleObject13.bin"/><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image" Target="../media/image2.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wmf"/><Relationship Id="rId5" Type="http://schemas.openxmlformats.org/officeDocument/2006/relationships/oleObject" Target="../embeddings/oleObject15.bin"/><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wmf"/><Relationship Id="rId5" Type="http://schemas.openxmlformats.org/officeDocument/2006/relationships/oleObject" Target="../embeddings/oleObject2.bin"/><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wmf"/><Relationship Id="rId5" Type="http://schemas.openxmlformats.org/officeDocument/2006/relationships/oleObject" Target="../embeddings/oleObject3.bin"/><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2.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notesSlide" Target="../notesSlides/notesSlide5.xml"/><Relationship Id="rId7" Type="http://schemas.openxmlformats.org/officeDocument/2006/relationships/image" Target="../media/image1.wmf"/><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2.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wmf"/><Relationship Id="rId5" Type="http://schemas.openxmlformats.org/officeDocument/2006/relationships/oleObject" Target="../embeddings/oleObject6.bin"/><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7.xml"/><Relationship Id="rId7"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1.wmf"/><Relationship Id="rId4" Type="http://schemas.openxmlformats.org/officeDocument/2006/relationships/image" Target="../media/image5.jpg"/><Relationship Id="rId9"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image" Target="../media/image2.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wmf"/><Relationship Id="rId5" Type="http://schemas.openxmlformats.org/officeDocument/2006/relationships/oleObject" Target="../embeddings/oleObject9.bin"/><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200" i="1" dirty="0" smtClean="0"/>
              <a:t>Research In Private Sector Participation In The Delivery Of Sanitation And Hygiene Services </a:t>
            </a:r>
            <a:r>
              <a:rPr lang="en-US" sz="3200" dirty="0" smtClean="0"/>
              <a:t>(RESEARCH/SHARE/MALAWI/2013/1) </a:t>
            </a:r>
            <a:br>
              <a:rPr lang="en-US" sz="3200" dirty="0" smtClean="0"/>
            </a:br>
            <a:r>
              <a:rPr lang="en-US" sz="3200" dirty="0" smtClean="0"/>
              <a:t>for </a:t>
            </a:r>
            <a:br>
              <a:rPr lang="en-US" sz="3200" dirty="0" smtClean="0"/>
            </a:br>
            <a:r>
              <a:rPr lang="en-US" sz="3200" dirty="0" smtClean="0"/>
              <a:t>The Government of The Republic of Malawi Ministry of Water Development and Irrigation</a:t>
            </a:r>
            <a:endParaRPr lang="en-US" sz="3200" dirty="0"/>
          </a:p>
        </p:txBody>
      </p:sp>
      <p:sp>
        <p:nvSpPr>
          <p:cNvPr id="3" name="Subtitle 2"/>
          <p:cNvSpPr>
            <a:spLocks noGrp="1"/>
          </p:cNvSpPr>
          <p:nvPr>
            <p:ph type="subTitle" idx="1"/>
          </p:nvPr>
        </p:nvSpPr>
        <p:spPr>
          <a:xfrm>
            <a:off x="1524000" y="4331381"/>
            <a:ext cx="9144000" cy="1655762"/>
          </a:xfrm>
        </p:spPr>
        <p:txBody>
          <a:bodyPr/>
          <a:lstStyle/>
          <a:p>
            <a:r>
              <a:rPr lang="en-US" dirty="0" smtClean="0"/>
              <a:t>Dr. Rochelle H. Holm, Principle Investigator</a:t>
            </a:r>
          </a:p>
          <a:p>
            <a:r>
              <a:rPr lang="en-US" dirty="0" err="1" smtClean="0"/>
              <a:t>Mzuzu</a:t>
            </a:r>
            <a:r>
              <a:rPr lang="en-US" dirty="0" smtClean="0"/>
              <a:t> University Centre of Excellence in Water and Sanitation</a:t>
            </a:r>
          </a:p>
          <a:p>
            <a:r>
              <a:rPr lang="en-US" dirty="0" smtClean="0"/>
              <a:t>26 June 2014</a:t>
            </a:r>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1034486" y="5744028"/>
            <a:ext cx="965200" cy="965200"/>
          </a:xfrm>
          <a:prstGeom prst="rect">
            <a:avLst/>
          </a:prstGeom>
          <a:noFill/>
          <a:ln>
            <a:noFill/>
          </a:ln>
        </p:spPr>
      </p:pic>
      <p:sp>
        <p:nvSpPr>
          <p:cNvPr id="5" name="Rectangle 2"/>
          <p:cNvSpPr>
            <a:spLocks noChangeArrowheads="1"/>
          </p:cNvSpPr>
          <p:nvPr/>
        </p:nvSpPr>
        <p:spPr bwMode="auto">
          <a:xfrm>
            <a:off x="206828" y="53498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792029844"/>
              </p:ext>
            </p:extLst>
          </p:nvPr>
        </p:nvGraphicFramePr>
        <p:xfrm>
          <a:off x="206828" y="5807075"/>
          <a:ext cx="868363" cy="868363"/>
        </p:xfrm>
        <a:graphic>
          <a:graphicData uri="http://schemas.openxmlformats.org/presentationml/2006/ole">
            <mc:AlternateContent xmlns:mc="http://schemas.openxmlformats.org/markup-compatibility/2006">
              <mc:Choice xmlns:v="urn:schemas-microsoft-com:vml" Requires="v">
                <p:oleObj spid="_x0000_s1035" r:id="rId5" imgW="914400" imgH="914400" progId="CorelDraw.Graphic.8">
                  <p:embed/>
                </p:oleObj>
              </mc:Choice>
              <mc:Fallback>
                <p:oleObj r:id="rId5" imgW="914400" imgH="914400" progId="CorelDraw.Graphic.8">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828" y="5807075"/>
                        <a:ext cx="868363"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3077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 Opportunities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Low cost technologies suitable for rural areas. </a:t>
            </a:r>
          </a:p>
          <a:p>
            <a:pPr marL="514350" indent="-514350">
              <a:buFont typeface="+mj-lt"/>
              <a:buAutoNum type="arabicPeriod"/>
            </a:pPr>
            <a:r>
              <a:rPr lang="en-US" dirty="0" smtClean="0"/>
              <a:t>Improved sanitation for public facilities. </a:t>
            </a:r>
          </a:p>
          <a:p>
            <a:pPr marL="514350" indent="-514350">
              <a:buFont typeface="+mj-lt"/>
              <a:buAutoNum type="arabicPeriod"/>
            </a:pPr>
            <a:r>
              <a:rPr lang="en-US" dirty="0" smtClean="0"/>
              <a:t>Pit latrine emptying. </a:t>
            </a:r>
          </a:p>
          <a:p>
            <a:pPr marL="514350" indent="-514350">
              <a:buFont typeface="+mj-lt"/>
              <a:buAutoNum type="arabicPeriod"/>
            </a:pPr>
            <a:r>
              <a:rPr lang="en-US" dirty="0" smtClean="0"/>
              <a:t>Tourist facilities.  </a:t>
            </a:r>
          </a:p>
          <a:p>
            <a:pPr marL="514350" indent="-514350">
              <a:buFont typeface="+mj-lt"/>
              <a:buAutoNum type="arabicPeriod"/>
            </a:pPr>
            <a:r>
              <a:rPr lang="en-US" dirty="0" smtClean="0"/>
              <a:t>Entrepreneurs.  </a:t>
            </a:r>
          </a:p>
          <a:p>
            <a:pPr marL="514350" indent="-514350">
              <a:buFont typeface="+mj-lt"/>
              <a:buAutoNum type="arabicPeriod"/>
            </a:pPr>
            <a:r>
              <a:rPr lang="en-US" dirty="0" smtClean="0"/>
              <a:t>High population growth rates.  </a:t>
            </a:r>
          </a:p>
          <a:p>
            <a:pPr marL="514350" indent="-514350">
              <a:buFont typeface="+mj-lt"/>
              <a:buAutoNum type="arabicPeriod"/>
            </a:pPr>
            <a:r>
              <a:rPr lang="en-US" dirty="0" smtClean="0"/>
              <a:t>Partners. </a:t>
            </a:r>
          </a:p>
          <a:p>
            <a:pPr marL="514350" indent="-514350">
              <a:buFont typeface="+mj-lt"/>
              <a:buAutoNum type="arabicPeriod"/>
            </a:pPr>
            <a:r>
              <a:rPr lang="en-US" dirty="0" smtClean="0"/>
              <a:t>Monitoring and evaluation.  </a:t>
            </a:r>
            <a:endParaRPr lang="en-US" dirty="0"/>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1034486" y="5744028"/>
            <a:ext cx="965200" cy="965200"/>
          </a:xfrm>
          <a:prstGeom prst="rect">
            <a:avLst/>
          </a:prstGeom>
          <a:noFill/>
          <a:ln>
            <a:noFill/>
          </a:ln>
        </p:spPr>
      </p:pic>
      <p:graphicFrame>
        <p:nvGraphicFramePr>
          <p:cNvPr id="5" name="Object 4"/>
          <p:cNvGraphicFramePr>
            <a:graphicFrameLocks noChangeAspect="1"/>
          </p:cNvGraphicFramePr>
          <p:nvPr/>
        </p:nvGraphicFramePr>
        <p:xfrm>
          <a:off x="206828" y="5807075"/>
          <a:ext cx="868363" cy="868363"/>
        </p:xfrm>
        <a:graphic>
          <a:graphicData uri="http://schemas.openxmlformats.org/presentationml/2006/ole">
            <mc:AlternateContent xmlns:mc="http://schemas.openxmlformats.org/markup-compatibility/2006">
              <mc:Choice xmlns:v="urn:schemas-microsoft-com:vml" Requires="v">
                <p:oleObj spid="_x0000_s11271" r:id="rId5" imgW="914400" imgH="914400" progId="CorelDraw.Graphic.8">
                  <p:embed/>
                </p:oleObj>
              </mc:Choice>
              <mc:Fallback>
                <p:oleObj r:id="rId5" imgW="914400" imgH="914400" progId="CorelDraw.Graphic.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828" y="5807075"/>
                        <a:ext cx="868363"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4014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 Barriers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Willingness to pay. </a:t>
            </a:r>
          </a:p>
          <a:p>
            <a:pPr marL="514350" indent="-514350">
              <a:buFont typeface="+mj-lt"/>
              <a:buAutoNum type="arabicPeriod"/>
            </a:pPr>
            <a:r>
              <a:rPr lang="en-US" dirty="0" smtClean="0"/>
              <a:t>Culture. </a:t>
            </a:r>
          </a:p>
          <a:p>
            <a:pPr marL="514350" indent="-514350">
              <a:buFont typeface="+mj-lt"/>
              <a:buAutoNum type="arabicPeriod"/>
            </a:pPr>
            <a:r>
              <a:rPr lang="en-US" dirty="0" smtClean="0"/>
              <a:t>Physical environment.  </a:t>
            </a:r>
          </a:p>
          <a:p>
            <a:pPr marL="514350" indent="-514350">
              <a:buFont typeface="+mj-lt"/>
              <a:buAutoNum type="arabicPeriod"/>
            </a:pPr>
            <a:r>
              <a:rPr lang="en-US" dirty="0" smtClean="0"/>
              <a:t>Political interference. </a:t>
            </a:r>
          </a:p>
          <a:p>
            <a:pPr marL="514350" indent="-514350">
              <a:buFont typeface="+mj-lt"/>
              <a:buAutoNum type="arabicPeriod"/>
            </a:pPr>
            <a:r>
              <a:rPr lang="en-US" dirty="0" smtClean="0"/>
              <a:t>Funding. </a:t>
            </a:r>
          </a:p>
          <a:p>
            <a:pPr marL="514350" indent="-514350">
              <a:buFont typeface="+mj-lt"/>
              <a:buAutoNum type="arabicPeriod"/>
            </a:pPr>
            <a:r>
              <a:rPr lang="en-US" dirty="0" smtClean="0"/>
              <a:t>Collaboration. </a:t>
            </a:r>
          </a:p>
          <a:p>
            <a:pPr marL="514350" indent="-514350">
              <a:buFont typeface="+mj-lt"/>
              <a:buAutoNum type="arabicPeriod"/>
            </a:pPr>
            <a:endParaRPr lang="en-US" dirty="0"/>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1034486" y="5744028"/>
            <a:ext cx="965200" cy="965200"/>
          </a:xfrm>
          <a:prstGeom prst="rect">
            <a:avLst/>
          </a:prstGeom>
          <a:noFill/>
          <a:ln>
            <a:noFill/>
          </a:ln>
        </p:spPr>
      </p:pic>
      <p:graphicFrame>
        <p:nvGraphicFramePr>
          <p:cNvPr id="5" name="Object 4"/>
          <p:cNvGraphicFramePr>
            <a:graphicFrameLocks noChangeAspect="1"/>
          </p:cNvGraphicFramePr>
          <p:nvPr/>
        </p:nvGraphicFramePr>
        <p:xfrm>
          <a:off x="206828" y="5807075"/>
          <a:ext cx="868363" cy="868363"/>
        </p:xfrm>
        <a:graphic>
          <a:graphicData uri="http://schemas.openxmlformats.org/presentationml/2006/ole">
            <mc:AlternateContent xmlns:mc="http://schemas.openxmlformats.org/markup-compatibility/2006">
              <mc:Choice xmlns:v="urn:schemas-microsoft-com:vml" Requires="v">
                <p:oleObj spid="_x0000_s12295" r:id="rId5" imgW="914400" imgH="914400" progId="CorelDraw.Graphic.8">
                  <p:embed/>
                </p:oleObj>
              </mc:Choice>
              <mc:Fallback>
                <p:oleObj r:id="rId5" imgW="914400" imgH="914400" progId="CorelDraw.Graphic.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828" y="5807075"/>
                        <a:ext cx="868363"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6777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 Threats</a:t>
            </a:r>
            <a:endParaRPr lang="en-US" dirty="0"/>
          </a:p>
        </p:txBody>
      </p:sp>
      <p:sp>
        <p:nvSpPr>
          <p:cNvPr id="3" name="Content Placeholder 2"/>
          <p:cNvSpPr>
            <a:spLocks noGrp="1"/>
          </p:cNvSpPr>
          <p:nvPr>
            <p:ph idx="1"/>
          </p:nvPr>
        </p:nvSpPr>
        <p:spPr/>
        <p:txBody>
          <a:bodyPr>
            <a:normAutofit/>
          </a:bodyPr>
          <a:lstStyle/>
          <a:p>
            <a:r>
              <a:rPr lang="en-US" dirty="0" smtClean="0"/>
              <a:t>Population growth. </a:t>
            </a:r>
          </a:p>
          <a:p>
            <a:r>
              <a:rPr lang="en-US" dirty="0" smtClean="0"/>
              <a:t>Lack of financing mechanisms. </a:t>
            </a:r>
          </a:p>
          <a:p>
            <a:r>
              <a:rPr lang="en-US" dirty="0" smtClean="0"/>
              <a:t>Limited research. </a:t>
            </a:r>
          </a:p>
          <a:p>
            <a:r>
              <a:rPr lang="en-US" dirty="0" smtClean="0"/>
              <a:t>Available national and district policies and structures. </a:t>
            </a:r>
            <a:endParaRPr lang="en-US" dirty="0"/>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1034486" y="5744028"/>
            <a:ext cx="965200" cy="965200"/>
          </a:xfrm>
          <a:prstGeom prst="rect">
            <a:avLst/>
          </a:prstGeom>
          <a:noFill/>
          <a:ln>
            <a:noFill/>
          </a:ln>
        </p:spPr>
      </p:pic>
      <p:graphicFrame>
        <p:nvGraphicFramePr>
          <p:cNvPr id="5" name="Object 4"/>
          <p:cNvGraphicFramePr>
            <a:graphicFrameLocks noChangeAspect="1"/>
          </p:cNvGraphicFramePr>
          <p:nvPr/>
        </p:nvGraphicFramePr>
        <p:xfrm>
          <a:off x="206828" y="5807075"/>
          <a:ext cx="868363" cy="868363"/>
        </p:xfrm>
        <a:graphic>
          <a:graphicData uri="http://schemas.openxmlformats.org/presentationml/2006/ole">
            <mc:AlternateContent xmlns:mc="http://schemas.openxmlformats.org/markup-compatibility/2006">
              <mc:Choice xmlns:v="urn:schemas-microsoft-com:vml" Requires="v">
                <p:oleObj spid="_x0000_s13319" r:id="rId5" imgW="914400" imgH="914400" progId="CorelDraw.Graphic.8">
                  <p:embed/>
                </p:oleObj>
              </mc:Choice>
              <mc:Fallback>
                <p:oleObj r:id="rId5" imgW="914400" imgH="914400" progId="CorelDraw.Graphic.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828" y="5807075"/>
                        <a:ext cx="868363"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7852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There are significantly more opportunities than there are barriers or threats for entrepreneurs to take up sanitation services as a business. </a:t>
            </a:r>
          </a:p>
          <a:p>
            <a:r>
              <a:rPr lang="en-US" dirty="0" smtClean="0"/>
              <a:t>With appropriate training and funding it is possible to bring in new entrepreneurs to provide sanitation services in a rural setting without service subsidy.</a:t>
            </a:r>
          </a:p>
          <a:p>
            <a:r>
              <a:rPr lang="en-US" dirty="0"/>
              <a:t>T</a:t>
            </a:r>
            <a:r>
              <a:rPr lang="en-US" dirty="0" smtClean="0"/>
              <a:t>he barriers that have been identified can be overcome with improved training for potential entrepreneurs, as well as the creation of a sanitation fund to enable further scale-up of private sector sanitation services in the District. </a:t>
            </a:r>
            <a:endParaRPr lang="en-US" dirty="0"/>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1034486" y="5744028"/>
            <a:ext cx="965200" cy="965200"/>
          </a:xfrm>
          <a:prstGeom prst="rect">
            <a:avLst/>
          </a:prstGeom>
          <a:noFill/>
          <a:ln>
            <a:noFill/>
          </a:ln>
        </p:spPr>
      </p:pic>
      <p:graphicFrame>
        <p:nvGraphicFramePr>
          <p:cNvPr id="5" name="Object 4"/>
          <p:cNvGraphicFramePr>
            <a:graphicFrameLocks noChangeAspect="1"/>
          </p:cNvGraphicFramePr>
          <p:nvPr/>
        </p:nvGraphicFramePr>
        <p:xfrm>
          <a:off x="206828" y="5807075"/>
          <a:ext cx="868363" cy="868363"/>
        </p:xfrm>
        <a:graphic>
          <a:graphicData uri="http://schemas.openxmlformats.org/presentationml/2006/ole">
            <mc:AlternateContent xmlns:mc="http://schemas.openxmlformats.org/markup-compatibility/2006">
              <mc:Choice xmlns:v="urn:schemas-microsoft-com:vml" Requires="v">
                <p:oleObj spid="_x0000_s14343" r:id="rId5" imgW="914400" imgH="914400" progId="CorelDraw.Graphic.8">
                  <p:embed/>
                </p:oleObj>
              </mc:Choice>
              <mc:Fallback>
                <p:oleObj r:id="rId5" imgW="914400" imgH="914400" progId="CorelDraw.Graphic.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828" y="5807075"/>
                        <a:ext cx="868363"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7414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1085" y="5464314"/>
            <a:ext cx="2333075" cy="707886"/>
          </a:xfrm>
          <a:prstGeom prst="rect">
            <a:avLst/>
          </a:prstGeom>
          <a:noFill/>
        </p:spPr>
        <p:txBody>
          <a:bodyPr wrap="none" rtlCol="0">
            <a:spAutoFit/>
          </a:bodyPr>
          <a:lstStyle/>
          <a:p>
            <a:r>
              <a:rPr lang="en-US" sz="4000" dirty="0" smtClean="0"/>
              <a:t>Thank you</a:t>
            </a:r>
            <a:endParaRPr lang="en-US" sz="4000" dirty="0"/>
          </a:p>
        </p:txBody>
      </p:sp>
      <p:pic>
        <p:nvPicPr>
          <p:cNvPr id="5" name="Picture 4"/>
          <p:cNvPicPr>
            <a:picLocks noChangeAspect="1"/>
          </p:cNvPicPr>
          <p:nvPr/>
        </p:nvPicPr>
        <p:blipFill rotWithShape="1">
          <a:blip r:embed="rId4" cstate="print">
            <a:biLevel thresh="50000"/>
            <a:extLst>
              <a:ext uri="{28A0092B-C50C-407E-A947-70E740481C1C}">
                <a14:useLocalDpi xmlns:a14="http://schemas.microsoft.com/office/drawing/2010/main" val="0"/>
              </a:ext>
            </a:extLst>
          </a:blip>
          <a:srcRect t="3887"/>
          <a:stretch/>
        </p:blipFill>
        <p:spPr>
          <a:xfrm rot="5400000">
            <a:off x="5374337" y="1451562"/>
            <a:ext cx="5486400" cy="395487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11034486" y="5744028"/>
            <a:ext cx="965200" cy="965200"/>
          </a:xfrm>
          <a:prstGeom prst="rect">
            <a:avLst/>
          </a:prstGeom>
          <a:noFill/>
          <a:ln>
            <a:noFill/>
          </a:ln>
        </p:spPr>
      </p:pic>
      <p:graphicFrame>
        <p:nvGraphicFramePr>
          <p:cNvPr id="7" name="Object 6"/>
          <p:cNvGraphicFramePr>
            <a:graphicFrameLocks noChangeAspect="1"/>
          </p:cNvGraphicFramePr>
          <p:nvPr>
            <p:extLst>
              <p:ext uri="{D42A27DB-BD31-4B8C-83A1-F6EECF244321}">
                <p14:modId xmlns:p14="http://schemas.microsoft.com/office/powerpoint/2010/main" val="553098253"/>
              </p:ext>
            </p:extLst>
          </p:nvPr>
        </p:nvGraphicFramePr>
        <p:xfrm>
          <a:off x="206828" y="5807075"/>
          <a:ext cx="868363" cy="868363"/>
        </p:xfrm>
        <a:graphic>
          <a:graphicData uri="http://schemas.openxmlformats.org/presentationml/2006/ole">
            <mc:AlternateContent xmlns:mc="http://schemas.openxmlformats.org/markup-compatibility/2006">
              <mc:Choice xmlns:v="urn:schemas-microsoft-com:vml" Requires="v">
                <p:oleObj spid="_x0000_s10249" r:id="rId6" imgW="914400" imgH="914400" progId="CorelDraw.Graphic.8">
                  <p:embed/>
                </p:oleObj>
              </mc:Choice>
              <mc:Fallback>
                <p:oleObj r:id="rId6" imgW="914400" imgH="914400" progId="CorelDraw.Graphic.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828" y="5807075"/>
                        <a:ext cx="868363"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0404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marL="0" indent="0">
              <a:buNone/>
            </a:pPr>
            <a:endParaRPr lang="en-US" sz="1600" b="1" u="sng" dirty="0" smtClean="0"/>
          </a:p>
          <a:p>
            <a:pPr marL="0" indent="0">
              <a:buNone/>
            </a:pPr>
            <a:endParaRPr lang="en-US" sz="1600" b="1" u="sng" dirty="0"/>
          </a:p>
          <a:p>
            <a:pPr marL="0" indent="0">
              <a:buNone/>
            </a:pPr>
            <a:endParaRPr lang="en-US" sz="1600" b="1" u="sng" dirty="0" smtClean="0"/>
          </a:p>
          <a:p>
            <a:pPr marL="0" indent="0">
              <a:buNone/>
            </a:pPr>
            <a:endParaRPr lang="en-US" sz="1600" b="1" u="sng" dirty="0"/>
          </a:p>
          <a:p>
            <a:pPr marL="0" indent="0">
              <a:buNone/>
            </a:pPr>
            <a:endParaRPr lang="en-US" sz="1600" b="1" u="sng" dirty="0" smtClean="0"/>
          </a:p>
          <a:p>
            <a:pPr marL="0" indent="0">
              <a:buNone/>
            </a:pPr>
            <a:endParaRPr lang="en-US" sz="1600" b="1" u="sng" dirty="0"/>
          </a:p>
          <a:p>
            <a:pPr marL="0" indent="0">
              <a:buNone/>
            </a:pPr>
            <a:endParaRPr lang="en-US" sz="1600" b="1" u="sng" dirty="0" smtClean="0"/>
          </a:p>
          <a:p>
            <a:pPr marL="0" indent="0">
              <a:buNone/>
            </a:pPr>
            <a:r>
              <a:rPr lang="en-US" sz="1600" b="1" u="sng" dirty="0" smtClean="0"/>
              <a:t>Rochelle </a:t>
            </a:r>
            <a:r>
              <a:rPr lang="en-US" sz="1600" b="1" u="sng" dirty="0"/>
              <a:t>Holm, Ph.D., PMP</a:t>
            </a:r>
            <a:r>
              <a:rPr lang="en-US" sz="1600" dirty="0"/>
              <a:t/>
            </a:r>
            <a:br>
              <a:rPr lang="en-US" sz="1600" dirty="0"/>
            </a:br>
            <a:r>
              <a:rPr lang="en-US" sz="1600" dirty="0" err="1"/>
              <a:t>Mzuzu</a:t>
            </a:r>
            <a:r>
              <a:rPr lang="en-US" sz="1600" dirty="0"/>
              <a:t> University</a:t>
            </a:r>
            <a:br>
              <a:rPr lang="en-US" sz="1600" dirty="0"/>
            </a:br>
            <a:r>
              <a:rPr lang="en-US" sz="1600" dirty="0"/>
              <a:t>Centre of Excellence in Water and Sanitation and SMART Centre Manager</a:t>
            </a:r>
            <a:br>
              <a:rPr lang="en-US" sz="1600" dirty="0"/>
            </a:br>
            <a:r>
              <a:rPr lang="en-US" sz="1600" dirty="0"/>
              <a:t>P/Bag 201, </a:t>
            </a:r>
            <a:r>
              <a:rPr lang="en-US" sz="1600" dirty="0" err="1"/>
              <a:t>Mzuzu</a:t>
            </a:r>
            <a:r>
              <a:rPr lang="en-US" sz="1600" dirty="0"/>
              <a:t> 2, Malawi</a:t>
            </a:r>
            <a:br>
              <a:rPr lang="en-US" sz="1600" dirty="0"/>
            </a:br>
            <a:r>
              <a:rPr lang="en-US" sz="1600" dirty="0"/>
              <a:t>Cell: +265992159079 or +265882725730</a:t>
            </a:r>
          </a:p>
          <a:p>
            <a:pPr marL="0" indent="0">
              <a:buNone/>
            </a:pPr>
            <a:endParaRPr lang="en-US" dirty="0"/>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1034486" y="5744028"/>
            <a:ext cx="965200" cy="965200"/>
          </a:xfrm>
          <a:prstGeom prst="rect">
            <a:avLst/>
          </a:prstGeom>
          <a:noFill/>
          <a:ln>
            <a:noFill/>
          </a:ln>
        </p:spPr>
      </p:pic>
      <p:graphicFrame>
        <p:nvGraphicFramePr>
          <p:cNvPr id="5" name="Object 4"/>
          <p:cNvGraphicFramePr>
            <a:graphicFrameLocks noChangeAspect="1"/>
          </p:cNvGraphicFramePr>
          <p:nvPr/>
        </p:nvGraphicFramePr>
        <p:xfrm>
          <a:off x="206828" y="5807075"/>
          <a:ext cx="868363" cy="868363"/>
        </p:xfrm>
        <a:graphic>
          <a:graphicData uri="http://schemas.openxmlformats.org/presentationml/2006/ole">
            <mc:AlternateContent xmlns:mc="http://schemas.openxmlformats.org/markup-compatibility/2006">
              <mc:Choice xmlns:v="urn:schemas-microsoft-com:vml" Requires="v">
                <p:oleObj spid="_x0000_s15367" r:id="rId5" imgW="914400" imgH="914400" progId="CorelDraw.Graphic.8">
                  <p:embed/>
                </p:oleObj>
              </mc:Choice>
              <mc:Fallback>
                <p:oleObj r:id="rId5" imgW="914400" imgH="914400" progId="CorelDraw.Graphic.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828" y="5807075"/>
                        <a:ext cx="868363"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3306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Subtitle 2"/>
          <p:cNvSpPr>
            <a:spLocks noGrp="1"/>
          </p:cNvSpPr>
          <p:nvPr>
            <p:ph idx="1"/>
          </p:nvPr>
        </p:nvSpPr>
        <p:spPr/>
        <p:txBody>
          <a:bodyPr/>
          <a:lstStyle/>
          <a:p>
            <a:r>
              <a:rPr lang="en-US" dirty="0" smtClean="0"/>
              <a:t>Project Objectives</a:t>
            </a:r>
          </a:p>
          <a:p>
            <a:r>
              <a:rPr lang="en-US" dirty="0" smtClean="0"/>
              <a:t>Method</a:t>
            </a:r>
          </a:p>
          <a:p>
            <a:r>
              <a:rPr lang="en-US" dirty="0" smtClean="0"/>
              <a:t>Results and Discussion</a:t>
            </a:r>
          </a:p>
          <a:p>
            <a:r>
              <a:rPr lang="en-US" dirty="0" smtClean="0"/>
              <a:t>Conclusion</a:t>
            </a:r>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1034486" y="5744028"/>
            <a:ext cx="965200" cy="965200"/>
          </a:xfrm>
          <a:prstGeom prst="rect">
            <a:avLst/>
          </a:prstGeom>
          <a:noFill/>
          <a:ln>
            <a:noFill/>
          </a:ln>
        </p:spPr>
      </p:pic>
      <p:sp>
        <p:nvSpPr>
          <p:cNvPr id="5" name="Rectangle 2"/>
          <p:cNvSpPr>
            <a:spLocks noChangeArrowheads="1"/>
          </p:cNvSpPr>
          <p:nvPr/>
        </p:nvSpPr>
        <p:spPr bwMode="auto">
          <a:xfrm>
            <a:off x="206828" y="53498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nvGraphicFramePr>
        <p:xfrm>
          <a:off x="206828" y="5807075"/>
          <a:ext cx="868363" cy="868363"/>
        </p:xfrm>
        <a:graphic>
          <a:graphicData uri="http://schemas.openxmlformats.org/presentationml/2006/ole">
            <mc:AlternateContent xmlns:mc="http://schemas.openxmlformats.org/markup-compatibility/2006">
              <mc:Choice xmlns:v="urn:schemas-microsoft-com:vml" Requires="v">
                <p:oleObj spid="_x0000_s2058" r:id="rId5" imgW="914400" imgH="914400" progId="CorelDraw.Graphic.8">
                  <p:embed/>
                </p:oleObj>
              </mc:Choice>
              <mc:Fallback>
                <p:oleObj r:id="rId5" imgW="914400" imgH="914400" progId="CorelDraw.Graphic.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828" y="5807075"/>
                        <a:ext cx="868363"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6573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 Objectives</a:t>
            </a:r>
            <a:endParaRPr lang="en-US" dirty="0"/>
          </a:p>
        </p:txBody>
      </p:sp>
      <p:sp>
        <p:nvSpPr>
          <p:cNvPr id="3" name="Subtitle 2"/>
          <p:cNvSpPr>
            <a:spLocks noGrp="1"/>
          </p:cNvSpPr>
          <p:nvPr>
            <p:ph idx="1"/>
          </p:nvPr>
        </p:nvSpPr>
        <p:spPr/>
        <p:txBody>
          <a:bodyPr>
            <a:normAutofit fontScale="92500" lnSpcReduction="10000"/>
          </a:bodyPr>
          <a:lstStyle/>
          <a:p>
            <a:r>
              <a:rPr lang="en-US" dirty="0" smtClean="0"/>
              <a:t>The project is funded by the UK Department for International Development through the SHARE Research Consortium. The project will specifically address the following components:</a:t>
            </a:r>
          </a:p>
          <a:p>
            <a:pPr lvl="1"/>
            <a:r>
              <a:rPr lang="en-US" b="1" dirty="0" smtClean="0"/>
              <a:t>Identification of private sector institutions and their roles </a:t>
            </a:r>
          </a:p>
          <a:p>
            <a:pPr lvl="1"/>
            <a:r>
              <a:rPr lang="en-US" b="1" dirty="0" smtClean="0"/>
              <a:t>Identification of the potential opportunities, barriers and threats within the sector in taking up sanitation as a business </a:t>
            </a:r>
          </a:p>
          <a:p>
            <a:pPr lvl="1"/>
            <a:r>
              <a:rPr lang="en-US" dirty="0" smtClean="0"/>
              <a:t>Identification of funding mechanisms for private sector participation and provision of household sanitation facilities, which among others would include creation of a Sanitation Fund </a:t>
            </a:r>
          </a:p>
          <a:p>
            <a:pPr lvl="1"/>
            <a:r>
              <a:rPr lang="en-US" dirty="0" smtClean="0"/>
              <a:t>Identification of initiatives that the district councils are taking to encourage the medium to high-scale entrepreneurs to take up sanitation as a business as stipulated in the National Sanitation Policy    </a:t>
            </a:r>
          </a:p>
          <a:p>
            <a:pPr lvl="1"/>
            <a:r>
              <a:rPr lang="en-US" dirty="0" smtClean="0"/>
              <a:t>Identification of the reasons why lending institutions are not willing to provide financial services </a:t>
            </a:r>
          </a:p>
          <a:p>
            <a:endParaRPr lang="en-US" dirty="0" smtClean="0"/>
          </a:p>
          <a:p>
            <a:endParaRPr lang="en-US" dirty="0" smtClean="0"/>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1034486" y="5744028"/>
            <a:ext cx="965200" cy="965200"/>
          </a:xfrm>
          <a:prstGeom prst="rect">
            <a:avLst/>
          </a:prstGeom>
          <a:noFill/>
          <a:ln>
            <a:noFill/>
          </a:ln>
        </p:spPr>
      </p:pic>
      <p:sp>
        <p:nvSpPr>
          <p:cNvPr id="5" name="Rectangle 2"/>
          <p:cNvSpPr>
            <a:spLocks noChangeArrowheads="1"/>
          </p:cNvSpPr>
          <p:nvPr/>
        </p:nvSpPr>
        <p:spPr bwMode="auto">
          <a:xfrm>
            <a:off x="206828" y="53498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nvGraphicFramePr>
        <p:xfrm>
          <a:off x="206828" y="5807075"/>
          <a:ext cx="868363" cy="868363"/>
        </p:xfrm>
        <a:graphic>
          <a:graphicData uri="http://schemas.openxmlformats.org/presentationml/2006/ole">
            <mc:AlternateContent xmlns:mc="http://schemas.openxmlformats.org/markup-compatibility/2006">
              <mc:Choice xmlns:v="urn:schemas-microsoft-com:vml" Requires="v">
                <p:oleObj spid="_x0000_s3082" r:id="rId5" imgW="914400" imgH="914400" progId="CorelDraw.Graphic.8">
                  <p:embed/>
                </p:oleObj>
              </mc:Choice>
              <mc:Fallback>
                <p:oleObj r:id="rId5" imgW="914400" imgH="914400" progId="CorelDraw.Graphic.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828" y="5807075"/>
                        <a:ext cx="868363"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002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Investigation –</a:t>
            </a:r>
            <a:br>
              <a:rPr lang="en-US" dirty="0" smtClean="0"/>
            </a:br>
            <a:r>
              <a:rPr lang="en-US" dirty="0" err="1" smtClean="0"/>
              <a:t>Nkhata</a:t>
            </a:r>
            <a:r>
              <a:rPr lang="en-US" dirty="0" smtClean="0"/>
              <a:t> Bay District</a:t>
            </a:r>
            <a:endParaRPr lang="en-US"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239933" y="365125"/>
            <a:ext cx="4572000" cy="6089814"/>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p:nvPr/>
        </p:nvPicPr>
        <p:blipFill>
          <a:blip r:embed="rId5">
            <a:extLst>
              <a:ext uri="{28A0092B-C50C-407E-A947-70E740481C1C}">
                <a14:useLocalDpi xmlns:a14="http://schemas.microsoft.com/office/drawing/2010/main" val="0"/>
              </a:ext>
            </a:extLst>
          </a:blip>
          <a:srcRect/>
          <a:stretch>
            <a:fillRect/>
          </a:stretch>
        </p:blipFill>
        <p:spPr bwMode="auto">
          <a:xfrm>
            <a:off x="11034486" y="5744028"/>
            <a:ext cx="965200" cy="965200"/>
          </a:xfrm>
          <a:prstGeom prst="rect">
            <a:avLst/>
          </a:prstGeom>
          <a:noFill/>
          <a:ln>
            <a:noFill/>
          </a:ln>
        </p:spPr>
      </p:pic>
      <p:graphicFrame>
        <p:nvGraphicFramePr>
          <p:cNvPr id="6" name="Object 5"/>
          <p:cNvGraphicFramePr>
            <a:graphicFrameLocks noChangeAspect="1"/>
          </p:cNvGraphicFramePr>
          <p:nvPr>
            <p:extLst>
              <p:ext uri="{D42A27DB-BD31-4B8C-83A1-F6EECF244321}">
                <p14:modId xmlns:p14="http://schemas.microsoft.com/office/powerpoint/2010/main" val="553098253"/>
              </p:ext>
            </p:extLst>
          </p:nvPr>
        </p:nvGraphicFramePr>
        <p:xfrm>
          <a:off x="206828" y="5807075"/>
          <a:ext cx="868363" cy="868363"/>
        </p:xfrm>
        <a:graphic>
          <a:graphicData uri="http://schemas.openxmlformats.org/presentationml/2006/ole">
            <mc:AlternateContent xmlns:mc="http://schemas.openxmlformats.org/markup-compatibility/2006">
              <mc:Choice xmlns:v="urn:schemas-microsoft-com:vml" Requires="v">
                <p:oleObj spid="_x0000_s6153" r:id="rId6" imgW="914400" imgH="914400" progId="CorelDraw.Graphic.8">
                  <p:embed/>
                </p:oleObj>
              </mc:Choice>
              <mc:Fallback>
                <p:oleObj r:id="rId6" imgW="914400" imgH="914400" progId="CorelDraw.Graphic.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828" y="5807075"/>
                        <a:ext cx="868363"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4528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Method</a:t>
            </a:r>
            <a:endParaRPr lang="en-US" dirty="0"/>
          </a:p>
        </p:txBody>
      </p:sp>
      <p:pic>
        <p:nvPicPr>
          <p:cNvPr id="4" name="Content Placeholder 3" descr="C:\Users\Rochelle H. Holm\Documents\Malawi 2014 Photos\Nkhata Bay 28March2014\P1018226.JPG"/>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bwMode="auto">
          <a:xfrm>
            <a:off x="641009" y="1519174"/>
            <a:ext cx="5413432" cy="4057671"/>
          </a:xfrm>
          <a:prstGeom prst="rect">
            <a:avLst/>
          </a:prstGeom>
          <a:noFill/>
          <a:ln>
            <a:noFill/>
          </a:ln>
        </p:spPr>
      </p:pic>
      <p:sp>
        <p:nvSpPr>
          <p:cNvPr id="7" name="Content Placeholder 6"/>
          <p:cNvSpPr>
            <a:spLocks noGrp="1"/>
          </p:cNvSpPr>
          <p:nvPr>
            <p:ph sz="half" idx="2"/>
          </p:nvPr>
        </p:nvSpPr>
        <p:spPr/>
        <p:txBody>
          <a:bodyPr>
            <a:normAutofit fontScale="77500" lnSpcReduction="20000"/>
          </a:bodyPr>
          <a:lstStyle/>
          <a:p>
            <a:r>
              <a:rPr lang="en-US" dirty="0" smtClean="0"/>
              <a:t>Interviews with key informant questionnaires and in-depth interviews, focus group discussions, household surveys, and non-participant observation. </a:t>
            </a:r>
          </a:p>
          <a:p>
            <a:r>
              <a:rPr lang="en-US" dirty="0" smtClean="0"/>
              <a:t>Data collection tools received ethical clearance from the National Commission for Science and Technology.  </a:t>
            </a:r>
          </a:p>
          <a:p>
            <a:r>
              <a:rPr lang="en-US" dirty="0" smtClean="0"/>
              <a:t>Trained research assistants and supervisors were employed for data collection. </a:t>
            </a:r>
          </a:p>
          <a:p>
            <a:r>
              <a:rPr lang="en-US" dirty="0" smtClean="0"/>
              <a:t>Training sessions, including mock interviews, were conducted prior to field collection with enumerators from </a:t>
            </a:r>
            <a:r>
              <a:rPr lang="en-US" dirty="0" err="1" smtClean="0"/>
              <a:t>Mzuzu</a:t>
            </a:r>
            <a:r>
              <a:rPr lang="en-US" dirty="0" smtClean="0"/>
              <a:t> University.</a:t>
            </a:r>
            <a:endParaRPr lang="en-US" dirty="0"/>
          </a:p>
        </p:txBody>
      </p:sp>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11034486" y="5744028"/>
            <a:ext cx="965200" cy="965200"/>
          </a:xfrm>
          <a:prstGeom prst="rect">
            <a:avLst/>
          </a:prstGeom>
          <a:noFill/>
          <a:ln>
            <a:noFill/>
          </a:ln>
        </p:spPr>
      </p:pic>
      <p:graphicFrame>
        <p:nvGraphicFramePr>
          <p:cNvPr id="9" name="Object 8"/>
          <p:cNvGraphicFramePr>
            <a:graphicFrameLocks noChangeAspect="1"/>
          </p:cNvGraphicFramePr>
          <p:nvPr>
            <p:extLst>
              <p:ext uri="{D42A27DB-BD31-4B8C-83A1-F6EECF244321}">
                <p14:modId xmlns:p14="http://schemas.microsoft.com/office/powerpoint/2010/main" val="553098253"/>
              </p:ext>
            </p:extLst>
          </p:nvPr>
        </p:nvGraphicFramePr>
        <p:xfrm>
          <a:off x="206828" y="5807075"/>
          <a:ext cx="868363" cy="868363"/>
        </p:xfrm>
        <a:graphic>
          <a:graphicData uri="http://schemas.openxmlformats.org/presentationml/2006/ole">
            <mc:AlternateContent xmlns:mc="http://schemas.openxmlformats.org/markup-compatibility/2006">
              <mc:Choice xmlns:v="urn:schemas-microsoft-com:vml" Requires="v">
                <p:oleObj spid="_x0000_s7177" r:id="rId6" imgW="914400" imgH="914400" progId="CorelDraw.Graphic.8">
                  <p:embed/>
                </p:oleObj>
              </mc:Choice>
              <mc:Fallback>
                <p:oleObj r:id="rId6" imgW="914400" imgH="914400" progId="CorelDraw.Graphic.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828" y="5807075"/>
                        <a:ext cx="868363"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2001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and Discussion</a:t>
            </a:r>
            <a:endParaRPr lang="en-US" dirty="0"/>
          </a:p>
        </p:txBody>
      </p:sp>
      <p:sp>
        <p:nvSpPr>
          <p:cNvPr id="3" name="Subtitle 2"/>
          <p:cNvSpPr>
            <a:spLocks noGrp="1"/>
          </p:cNvSpPr>
          <p:nvPr>
            <p:ph idx="1"/>
          </p:nvPr>
        </p:nvSpPr>
        <p:spPr/>
        <p:txBody>
          <a:bodyPr/>
          <a:lstStyle/>
          <a:p>
            <a:r>
              <a:rPr lang="en-US" dirty="0" smtClean="0"/>
              <a:t>Examples of sanitation as a business in Malawi</a:t>
            </a:r>
          </a:p>
          <a:p>
            <a:pPr lvl="1"/>
            <a:r>
              <a:rPr lang="en-US" dirty="0" smtClean="0"/>
              <a:t>UNICEF Malawi </a:t>
            </a:r>
          </a:p>
          <a:p>
            <a:pPr lvl="1"/>
            <a:r>
              <a:rPr lang="en-US" dirty="0" smtClean="0"/>
              <a:t>Malawi Homeless Federation </a:t>
            </a:r>
            <a:r>
              <a:rPr lang="en-US" dirty="0" err="1" smtClean="0"/>
              <a:t>Nkhata</a:t>
            </a:r>
            <a:r>
              <a:rPr lang="en-US" dirty="0" smtClean="0"/>
              <a:t> Bay Chapter (MHPF)</a:t>
            </a:r>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1034486" y="5744028"/>
            <a:ext cx="965200" cy="965200"/>
          </a:xfrm>
          <a:prstGeom prst="rect">
            <a:avLst/>
          </a:prstGeom>
          <a:noFill/>
          <a:ln>
            <a:noFill/>
          </a:ln>
        </p:spPr>
      </p:pic>
      <p:sp>
        <p:nvSpPr>
          <p:cNvPr id="5" name="Rectangle 2"/>
          <p:cNvSpPr>
            <a:spLocks noChangeArrowheads="1"/>
          </p:cNvSpPr>
          <p:nvPr/>
        </p:nvSpPr>
        <p:spPr bwMode="auto">
          <a:xfrm>
            <a:off x="206828" y="53498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nvGraphicFramePr>
        <p:xfrm>
          <a:off x="206828" y="5807075"/>
          <a:ext cx="868363" cy="868363"/>
        </p:xfrm>
        <a:graphic>
          <a:graphicData uri="http://schemas.openxmlformats.org/presentationml/2006/ole">
            <mc:AlternateContent xmlns:mc="http://schemas.openxmlformats.org/markup-compatibility/2006">
              <mc:Choice xmlns:v="urn:schemas-microsoft-com:vml" Requires="v">
                <p:oleObj spid="_x0000_s4106" r:id="rId5" imgW="914400" imgH="914400" progId="CorelDraw.Graphic.8">
                  <p:embed/>
                </p:oleObj>
              </mc:Choice>
              <mc:Fallback>
                <p:oleObj r:id="rId5" imgW="914400" imgH="914400" progId="CorelDraw.Graphic.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828" y="5807075"/>
                        <a:ext cx="868363"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1280469" y="4598801"/>
            <a:ext cx="9754017" cy="369332"/>
          </a:xfrm>
          <a:prstGeom prst="rect">
            <a:avLst/>
          </a:prstGeom>
          <a:noFill/>
        </p:spPr>
        <p:txBody>
          <a:bodyPr wrap="none" rtlCol="0">
            <a:spAutoFit/>
          </a:bodyPr>
          <a:lstStyle/>
          <a:p>
            <a:r>
              <a:rPr lang="en-US" dirty="0" smtClean="0"/>
              <a:t>“</a:t>
            </a:r>
            <a:r>
              <a:rPr lang="en-US" b="1" dirty="0" smtClean="0"/>
              <a:t>People want these latrines for free because they are used to getting free things from organizations”</a:t>
            </a:r>
            <a:endParaRPr lang="en-US" dirty="0"/>
          </a:p>
        </p:txBody>
      </p:sp>
    </p:spTree>
    <p:extLst>
      <p:ext uri="{BB962C8B-B14F-4D97-AF65-F5344CB8AC3E}">
        <p14:creationId xmlns:p14="http://schemas.microsoft.com/office/powerpoint/2010/main" val="195382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Low cost sanitation – Corbelled Latrine</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5286" y="1472973"/>
            <a:ext cx="3657600" cy="2743200"/>
          </a:xfr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1717" y="3806370"/>
            <a:ext cx="3657600" cy="27432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0715" y="1472973"/>
            <a:ext cx="3657600" cy="27432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886" y="3806370"/>
            <a:ext cx="3657600" cy="2743200"/>
          </a:xfrm>
          <a:prstGeom prst="rect">
            <a:avLst/>
          </a:prstGeom>
        </p:spPr>
      </p:pic>
      <p:pic>
        <p:nvPicPr>
          <p:cNvPr id="8" name="Picture 7"/>
          <p:cNvPicPr/>
          <p:nvPr/>
        </p:nvPicPr>
        <p:blipFill>
          <a:blip r:embed="rId8">
            <a:extLst>
              <a:ext uri="{28A0092B-C50C-407E-A947-70E740481C1C}">
                <a14:useLocalDpi xmlns:a14="http://schemas.microsoft.com/office/drawing/2010/main" val="0"/>
              </a:ext>
            </a:extLst>
          </a:blip>
          <a:srcRect/>
          <a:stretch>
            <a:fillRect/>
          </a:stretch>
        </p:blipFill>
        <p:spPr bwMode="auto">
          <a:xfrm>
            <a:off x="11034486" y="5744028"/>
            <a:ext cx="965200" cy="965200"/>
          </a:xfrm>
          <a:prstGeom prst="rect">
            <a:avLst/>
          </a:prstGeom>
          <a:noFill/>
          <a:ln>
            <a:noFill/>
          </a:ln>
        </p:spPr>
      </p:pic>
      <p:graphicFrame>
        <p:nvGraphicFramePr>
          <p:cNvPr id="9" name="Object 8"/>
          <p:cNvGraphicFramePr>
            <a:graphicFrameLocks noChangeAspect="1"/>
          </p:cNvGraphicFramePr>
          <p:nvPr>
            <p:extLst>
              <p:ext uri="{D42A27DB-BD31-4B8C-83A1-F6EECF244321}">
                <p14:modId xmlns:p14="http://schemas.microsoft.com/office/powerpoint/2010/main" val="553098253"/>
              </p:ext>
            </p:extLst>
          </p:nvPr>
        </p:nvGraphicFramePr>
        <p:xfrm>
          <a:off x="206828" y="5807075"/>
          <a:ext cx="868363" cy="868363"/>
        </p:xfrm>
        <a:graphic>
          <a:graphicData uri="http://schemas.openxmlformats.org/presentationml/2006/ole">
            <mc:AlternateContent xmlns:mc="http://schemas.openxmlformats.org/markup-compatibility/2006">
              <mc:Choice xmlns:v="urn:schemas-microsoft-com:vml" Requires="v">
                <p:oleObj spid="_x0000_s8201" r:id="rId9" imgW="914400" imgH="914400" progId="CorelDraw.Graphic.8">
                  <p:embed/>
                </p:oleObj>
              </mc:Choice>
              <mc:Fallback>
                <p:oleObj r:id="rId9" imgW="914400" imgH="914400" progId="CorelDraw.Graphic.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6828" y="5807075"/>
                        <a:ext cx="868363"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900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Rochelle H. Holm\Documents\Malawi 2012-2013 Photos\P101598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1335" y="245382"/>
            <a:ext cx="8696665" cy="6394904"/>
          </a:xfrm>
          <a:prstGeom prst="rect">
            <a:avLst/>
          </a:prstGeom>
          <a:noFill/>
          <a:ln>
            <a:noFill/>
          </a:ln>
        </p:spPr>
      </p:pic>
      <p:pic>
        <p:nvPicPr>
          <p:cNvPr id="5" name="Picture 4"/>
          <p:cNvPicPr/>
          <p:nvPr/>
        </p:nvPicPr>
        <p:blipFill>
          <a:blip r:embed="rId5">
            <a:extLst>
              <a:ext uri="{28A0092B-C50C-407E-A947-70E740481C1C}">
                <a14:useLocalDpi xmlns:a14="http://schemas.microsoft.com/office/drawing/2010/main" val="0"/>
              </a:ext>
            </a:extLst>
          </a:blip>
          <a:srcRect/>
          <a:stretch>
            <a:fillRect/>
          </a:stretch>
        </p:blipFill>
        <p:spPr bwMode="auto">
          <a:xfrm>
            <a:off x="11034486" y="5744028"/>
            <a:ext cx="965200" cy="965200"/>
          </a:xfrm>
          <a:prstGeom prst="rect">
            <a:avLst/>
          </a:prstGeom>
          <a:noFill/>
          <a:ln>
            <a:noFill/>
          </a:ln>
        </p:spPr>
      </p:pic>
      <p:graphicFrame>
        <p:nvGraphicFramePr>
          <p:cNvPr id="6" name="Object 5"/>
          <p:cNvGraphicFramePr>
            <a:graphicFrameLocks noChangeAspect="1"/>
          </p:cNvGraphicFramePr>
          <p:nvPr>
            <p:extLst>
              <p:ext uri="{D42A27DB-BD31-4B8C-83A1-F6EECF244321}">
                <p14:modId xmlns:p14="http://schemas.microsoft.com/office/powerpoint/2010/main" val="553098253"/>
              </p:ext>
            </p:extLst>
          </p:nvPr>
        </p:nvGraphicFramePr>
        <p:xfrm>
          <a:off x="206828" y="5807075"/>
          <a:ext cx="868363" cy="868363"/>
        </p:xfrm>
        <a:graphic>
          <a:graphicData uri="http://schemas.openxmlformats.org/presentationml/2006/ole">
            <mc:AlternateContent xmlns:mc="http://schemas.openxmlformats.org/markup-compatibility/2006">
              <mc:Choice xmlns:v="urn:schemas-microsoft-com:vml" Requires="v">
                <p:oleObj spid="_x0000_s9225" r:id="rId6" imgW="914400" imgH="914400" progId="CorelDraw.Graphic.8">
                  <p:embed/>
                </p:oleObj>
              </mc:Choice>
              <mc:Fallback>
                <p:oleObj r:id="rId6" imgW="914400" imgH="914400" progId="CorelDraw.Graphic.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828" y="5807075"/>
                        <a:ext cx="868363"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1732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Malawi Homeless People’s Federation (MHPF)</a:t>
            </a:r>
            <a:endParaRPr lang="en-US" sz="3200" dirty="0"/>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1034486" y="5744028"/>
            <a:ext cx="965200" cy="965200"/>
          </a:xfrm>
          <a:prstGeom prst="rect">
            <a:avLst/>
          </a:prstGeom>
          <a:noFill/>
          <a:ln>
            <a:noFill/>
          </a:ln>
        </p:spPr>
      </p:pic>
      <p:sp>
        <p:nvSpPr>
          <p:cNvPr id="5" name="Rectangle 2"/>
          <p:cNvSpPr>
            <a:spLocks noChangeArrowheads="1"/>
          </p:cNvSpPr>
          <p:nvPr/>
        </p:nvSpPr>
        <p:spPr bwMode="auto">
          <a:xfrm>
            <a:off x="206828" y="53498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nvGraphicFramePr>
        <p:xfrm>
          <a:off x="206828" y="5807075"/>
          <a:ext cx="868363" cy="868363"/>
        </p:xfrm>
        <a:graphic>
          <a:graphicData uri="http://schemas.openxmlformats.org/presentationml/2006/ole">
            <mc:AlternateContent xmlns:mc="http://schemas.openxmlformats.org/markup-compatibility/2006">
              <mc:Choice xmlns:v="urn:schemas-microsoft-com:vml" Requires="v">
                <p:oleObj spid="_x0000_s5130" r:id="rId5" imgW="914400" imgH="914400" progId="CorelDraw.Graphic.8">
                  <p:embed/>
                </p:oleObj>
              </mc:Choice>
              <mc:Fallback>
                <p:oleObj r:id="rId5" imgW="914400" imgH="914400" progId="CorelDraw.Graphic.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828" y="5807075"/>
                        <a:ext cx="868363"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descr="C:\Users\Rochelle H. Holm\Documents\Malawi 2014 Photos\Nkhata Bay 28March2014\P1018275.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4200" y="1785461"/>
            <a:ext cx="5943600" cy="4455795"/>
          </a:xfrm>
          <a:prstGeom prst="rect">
            <a:avLst/>
          </a:prstGeom>
          <a:noFill/>
          <a:ln>
            <a:noFill/>
          </a:ln>
        </p:spPr>
      </p:pic>
    </p:spTree>
    <p:extLst>
      <p:ext uri="{BB962C8B-B14F-4D97-AF65-F5344CB8AC3E}">
        <p14:creationId xmlns:p14="http://schemas.microsoft.com/office/powerpoint/2010/main" val="351260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TotalTime>
  <Words>1606</Words>
  <Application>Microsoft Office PowerPoint</Application>
  <PresentationFormat>Widescreen</PresentationFormat>
  <Paragraphs>142</Paragraphs>
  <Slides>15</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Arial</vt:lpstr>
      <vt:lpstr>Calibri</vt:lpstr>
      <vt:lpstr>Calibri Light</vt:lpstr>
      <vt:lpstr>Office Theme</vt:lpstr>
      <vt:lpstr>CorelDraw.Graphic.8</vt:lpstr>
      <vt:lpstr>Research In Private Sector Participation In The Delivery Of Sanitation And Hygiene Services (RESEARCH/SHARE/MALAWI/2013/1)  for  The Government of The Republic of Malawi Ministry of Water Development and Irrigation</vt:lpstr>
      <vt:lpstr>Overview</vt:lpstr>
      <vt:lpstr>Project Objectives</vt:lpstr>
      <vt:lpstr>Area of Investigation – Nkhata Bay District</vt:lpstr>
      <vt:lpstr>Method</vt:lpstr>
      <vt:lpstr>Results and Discussion</vt:lpstr>
      <vt:lpstr>Low cost sanitation – Corbelled Latrine</vt:lpstr>
      <vt:lpstr>PowerPoint Presentation</vt:lpstr>
      <vt:lpstr>Malawi Homeless People’s Federation (MHPF)</vt:lpstr>
      <vt:lpstr>Conclusion - Opportunities</vt:lpstr>
      <vt:lpstr>Conclusion - Barriers</vt:lpstr>
      <vt:lpstr>Conclusion - Threats</vt:lpstr>
      <vt:lpstr>Conclusion</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In Private Sector Participation In The Delivery Of Sanitation And Hygiene Services (RESEARCH/SHARE/MALAWI/2013/1)  for  The Government of The Republic of Malawi Ministry of Water Development and Irrigation</dc:title>
  <dc:creator>Rochelle Holm</dc:creator>
  <cp:lastModifiedBy>Elisa Roma</cp:lastModifiedBy>
  <cp:revision>8</cp:revision>
  <dcterms:created xsi:type="dcterms:W3CDTF">2014-06-26T04:44:07Z</dcterms:created>
  <dcterms:modified xsi:type="dcterms:W3CDTF">2014-07-18T11:32:44Z</dcterms:modified>
</cp:coreProperties>
</file>