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72" y="14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7770C-11C4-44E2-B157-AD479DE66D7B}" type="datetimeFigureOut">
              <a:rPr lang="en-GB" smtClean="0"/>
              <a:pPr/>
              <a:t>25/11/2013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shareresearch.org/Page/Detail/markets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10" Type="http://schemas.openxmlformats.org/officeDocument/2006/relationships/image" Target="../media/image7.jpeg"/><Relationship Id="rId4" Type="http://schemas.openxmlformats.org/officeDocument/2006/relationships/hyperlink" Target="http://www.tremolet.com/focus-area/266" TargetMode="External"/><Relationship Id="rId9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979712" y="332656"/>
            <a:ext cx="6912768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Sanitation markets  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The role of microfinance to support access to sanitation </a:t>
            </a:r>
          </a:p>
          <a:p>
            <a:endParaRPr lang="en-GB" sz="30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Sophie </a:t>
            </a:r>
            <a:r>
              <a:rPr lang="en-GB" sz="3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Trémolet</a:t>
            </a:r>
            <a:r>
              <a:rPr lang="en-GB" sz="3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, DFID, 19</a:t>
            </a:r>
            <a:r>
              <a:rPr lang="en-GB" sz="3000" baseline="30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3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November</a:t>
            </a: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GB" sz="3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</a:rPr>
              <a:t/>
            </a:r>
            <a:br>
              <a:rPr lang="en-GB" sz="3000" dirty="0" smtClean="0">
                <a:solidFill>
                  <a:schemeClr val="accent6"/>
                </a:solidFill>
              </a:rPr>
            </a:br>
            <a:endParaRPr lang="en-GB" sz="3000" dirty="0" smtClean="0">
              <a:solidFill>
                <a:schemeClr val="accent6"/>
              </a:solidFill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9" name="Picture 8" descr="lshtm_logo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6093296"/>
            <a:ext cx="1152128" cy="549723"/>
          </a:xfrm>
          <a:prstGeom prst="rect">
            <a:avLst/>
          </a:prstGeom>
        </p:spPr>
      </p:pic>
      <p:pic>
        <p:nvPicPr>
          <p:cNvPr id="10" name="Picture 9" descr="icddrb logo - jpe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6237312"/>
            <a:ext cx="1080120" cy="331626"/>
          </a:xfrm>
          <a:prstGeom prst="rect">
            <a:avLst/>
          </a:prstGeom>
        </p:spPr>
      </p:pic>
      <p:pic>
        <p:nvPicPr>
          <p:cNvPr id="11" name="Picture 10" descr="IIED_standard_logo(black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6237312"/>
            <a:ext cx="674303" cy="432048"/>
          </a:xfrm>
          <a:prstGeom prst="rect">
            <a:avLst/>
          </a:prstGeom>
        </p:spPr>
      </p:pic>
      <p:pic>
        <p:nvPicPr>
          <p:cNvPr id="12" name="Picture 11" descr="SD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9992" y="6165304"/>
            <a:ext cx="1128484" cy="504056"/>
          </a:xfrm>
          <a:prstGeom prst="rect">
            <a:avLst/>
          </a:prstGeom>
        </p:spPr>
      </p:pic>
      <p:pic>
        <p:nvPicPr>
          <p:cNvPr id="13" name="Picture 12" descr="WATERAID_COL_LOGO.EPS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6309320"/>
            <a:ext cx="1152128" cy="236580"/>
          </a:xfrm>
          <a:prstGeom prst="rect">
            <a:avLst/>
          </a:prstGeom>
        </p:spPr>
      </p:pic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  <p:pic>
        <p:nvPicPr>
          <p:cNvPr id="2" name="Picture 1" descr="ST logo03a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1720" y="4941168"/>
            <a:ext cx="1280322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6" y="332657"/>
            <a:ext cx="6912768" cy="9325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Why focus on microfinance? </a:t>
            </a:r>
            <a:endParaRPr lang="en-GB" sz="3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Demand from practitioners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How can access to sanitation be increased? 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Typical sanitation support programme focuses on software support but with no or limited support for access to finance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Gap </a:t>
            </a:r>
            <a:r>
              <a:rPr lang="en-GB" sz="2800" b="1" dirty="0">
                <a:latin typeface="Arial" pitchFamily="34" charset="0"/>
                <a:cs typeface="Arial" pitchFamily="34" charset="0"/>
              </a:rPr>
              <a:t>in research</a:t>
            </a:r>
            <a:r>
              <a:rPr lang="en-GB" sz="2800" dirty="0">
                <a:latin typeface="Arial" pitchFamily="34" charset="0"/>
                <a:cs typeface="Arial" pitchFamily="34" charset="0"/>
              </a:rPr>
              <a:t>: SHARE research consortium “Sanitation markets pathfinder”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Examines why sanitation markets work or fail alongside value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chain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RCT finding in Indonesia: “access to credit” is key limiting factor</a:t>
            </a:r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 lvl="1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</a:rPr>
              <a:t/>
            </a:r>
            <a:br>
              <a:rPr lang="en-GB" sz="3000" dirty="0" smtClean="0">
                <a:solidFill>
                  <a:schemeClr val="accent6"/>
                </a:solidFill>
              </a:rPr>
            </a:br>
            <a:endParaRPr lang="en-GB" sz="3000" dirty="0" smtClean="0">
              <a:solidFill>
                <a:schemeClr val="accent6"/>
              </a:solidFill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9" name="Picture 8" descr="lshtm_logo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6093296"/>
            <a:ext cx="1152128" cy="549723"/>
          </a:xfrm>
          <a:prstGeom prst="rect">
            <a:avLst/>
          </a:prstGeom>
        </p:spPr>
      </p:pic>
      <p:pic>
        <p:nvPicPr>
          <p:cNvPr id="10" name="Picture 9" descr="icddrb logo - jpe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6237312"/>
            <a:ext cx="1080120" cy="331626"/>
          </a:xfrm>
          <a:prstGeom prst="rect">
            <a:avLst/>
          </a:prstGeom>
        </p:spPr>
      </p:pic>
      <p:pic>
        <p:nvPicPr>
          <p:cNvPr id="11" name="Picture 10" descr="IIED_standard_logo(black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6237312"/>
            <a:ext cx="674303" cy="432048"/>
          </a:xfrm>
          <a:prstGeom prst="rect">
            <a:avLst/>
          </a:prstGeom>
        </p:spPr>
      </p:pic>
      <p:pic>
        <p:nvPicPr>
          <p:cNvPr id="12" name="Picture 11" descr="SD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9992" y="6165304"/>
            <a:ext cx="1128484" cy="504056"/>
          </a:xfrm>
          <a:prstGeom prst="rect">
            <a:avLst/>
          </a:prstGeom>
        </p:spPr>
      </p:pic>
      <p:pic>
        <p:nvPicPr>
          <p:cNvPr id="13" name="Picture 12" descr="WATERAID_COL_LOGO.EPS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6309320"/>
            <a:ext cx="1152128" cy="236580"/>
          </a:xfrm>
          <a:prstGeom prst="rect">
            <a:avLst/>
          </a:prstGeom>
        </p:spPr>
      </p:pic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6" y="332657"/>
            <a:ext cx="6912768" cy="8463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SHARE research activities </a:t>
            </a:r>
            <a:endParaRPr lang="en-GB" sz="3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Call A: Initial mapping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Is there demand and supply of sanitation microfinance services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Who are key players in the sector?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What do we currently know? </a:t>
            </a:r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Call B: Case study research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India: evaluate existing experiences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Tanzania: experience review and evaluation of market potential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Tanzania research fund</a:t>
            </a:r>
          </a:p>
          <a:p>
            <a:pPr lvl="1">
              <a:buFont typeface="Arial" pitchFamily="34" charset="0"/>
              <a:buChar char="•"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Action research with selected institutions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</a:rPr>
              <a:t/>
            </a:r>
            <a:br>
              <a:rPr lang="en-GB" sz="3000" dirty="0" smtClean="0">
                <a:solidFill>
                  <a:schemeClr val="accent6"/>
                </a:solidFill>
              </a:rPr>
            </a:br>
            <a:endParaRPr lang="en-GB" sz="3000" dirty="0" smtClean="0">
              <a:solidFill>
                <a:schemeClr val="accent6"/>
              </a:solidFill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9" name="Picture 8" descr="lshtm_logo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6093296"/>
            <a:ext cx="1152128" cy="549723"/>
          </a:xfrm>
          <a:prstGeom prst="rect">
            <a:avLst/>
          </a:prstGeom>
        </p:spPr>
      </p:pic>
      <p:pic>
        <p:nvPicPr>
          <p:cNvPr id="10" name="Picture 9" descr="icddrb logo - jpe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6237312"/>
            <a:ext cx="1080120" cy="331626"/>
          </a:xfrm>
          <a:prstGeom prst="rect">
            <a:avLst/>
          </a:prstGeom>
        </p:spPr>
      </p:pic>
      <p:pic>
        <p:nvPicPr>
          <p:cNvPr id="11" name="Picture 10" descr="IIED_standard_logo(black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6237312"/>
            <a:ext cx="674303" cy="432048"/>
          </a:xfrm>
          <a:prstGeom prst="rect">
            <a:avLst/>
          </a:prstGeom>
        </p:spPr>
      </p:pic>
      <p:pic>
        <p:nvPicPr>
          <p:cNvPr id="12" name="Picture 11" descr="SD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9992" y="6165304"/>
            <a:ext cx="1128484" cy="504056"/>
          </a:xfrm>
          <a:prstGeom prst="rect">
            <a:avLst/>
          </a:prstGeom>
        </p:spPr>
      </p:pic>
      <p:pic>
        <p:nvPicPr>
          <p:cNvPr id="13" name="Picture 12" descr="WATERAID_COL_LOGO.EPS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6309320"/>
            <a:ext cx="1152128" cy="236580"/>
          </a:xfrm>
          <a:prstGeom prst="rect">
            <a:avLst/>
          </a:prstGeom>
        </p:spPr>
      </p:pic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737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6" y="332657"/>
            <a:ext cx="6912768" cy="8494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Key findings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Limited development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overall but difficult to track due to lack of data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Growing market in India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 146,000 sanitation loans identified enabling 730,000 people to build toilets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Very high repayment rates (98%)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Most successful if developed by existing MFIs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Some NGOs successful at developing microfinance branch (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Gramalaya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/ Guardian) with support from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water.org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or Dutch funding (FINISH project) </a:t>
            </a:r>
            <a:endParaRPr lang="en-GB" sz="2800" dirty="0">
              <a:latin typeface="Arial" pitchFamily="34" charset="0"/>
              <a:cs typeface="Arial" pitchFamily="34" charset="0"/>
            </a:endParaRPr>
          </a:p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</a:rPr>
              <a:t/>
            </a:r>
            <a:br>
              <a:rPr lang="en-GB" sz="3000" dirty="0" smtClean="0">
                <a:solidFill>
                  <a:schemeClr val="accent6"/>
                </a:solidFill>
              </a:rPr>
            </a:br>
            <a:endParaRPr lang="en-GB" sz="3000" dirty="0" smtClean="0">
              <a:solidFill>
                <a:schemeClr val="accent6"/>
              </a:solidFill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9" name="Picture 8" descr="lshtm_logo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6093296"/>
            <a:ext cx="1152128" cy="549723"/>
          </a:xfrm>
          <a:prstGeom prst="rect">
            <a:avLst/>
          </a:prstGeom>
        </p:spPr>
      </p:pic>
      <p:pic>
        <p:nvPicPr>
          <p:cNvPr id="10" name="Picture 9" descr="icddrb logo - jpe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6237312"/>
            <a:ext cx="1080120" cy="331626"/>
          </a:xfrm>
          <a:prstGeom prst="rect">
            <a:avLst/>
          </a:prstGeom>
        </p:spPr>
      </p:pic>
      <p:pic>
        <p:nvPicPr>
          <p:cNvPr id="11" name="Picture 10" descr="IIED_standard_logo(black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6237312"/>
            <a:ext cx="674303" cy="432048"/>
          </a:xfrm>
          <a:prstGeom prst="rect">
            <a:avLst/>
          </a:prstGeom>
        </p:spPr>
      </p:pic>
      <p:pic>
        <p:nvPicPr>
          <p:cNvPr id="12" name="Picture 11" descr="SD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9992" y="6165304"/>
            <a:ext cx="1128484" cy="504056"/>
          </a:xfrm>
          <a:prstGeom prst="rect">
            <a:avLst/>
          </a:prstGeom>
        </p:spPr>
      </p:pic>
      <p:pic>
        <p:nvPicPr>
          <p:cNvPr id="13" name="Picture 12" descr="WATERAID_COL_LOGO.EPS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6309320"/>
            <a:ext cx="1152128" cy="236580"/>
          </a:xfrm>
          <a:prstGeom prst="rect">
            <a:avLst/>
          </a:prstGeom>
        </p:spPr>
      </p:pic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737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6" y="332657"/>
            <a:ext cx="6912768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Market potential (e.g. in Tanzania) 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1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</a:rPr>
              <a:t/>
            </a:r>
            <a:br>
              <a:rPr lang="en-GB" sz="3000" dirty="0" smtClean="0">
                <a:solidFill>
                  <a:schemeClr val="accent6"/>
                </a:solidFill>
              </a:rPr>
            </a:br>
            <a:endParaRPr lang="en-GB" sz="3000" dirty="0" smtClean="0">
              <a:solidFill>
                <a:schemeClr val="accent6"/>
              </a:solidFill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9" name="Picture 8" descr="lshtm_logo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6093296"/>
            <a:ext cx="1152128" cy="549723"/>
          </a:xfrm>
          <a:prstGeom prst="rect">
            <a:avLst/>
          </a:prstGeom>
        </p:spPr>
      </p:pic>
      <p:pic>
        <p:nvPicPr>
          <p:cNvPr id="10" name="Picture 9" descr="icddrb logo - jpe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6237312"/>
            <a:ext cx="1080120" cy="331626"/>
          </a:xfrm>
          <a:prstGeom prst="rect">
            <a:avLst/>
          </a:prstGeom>
        </p:spPr>
      </p:pic>
      <p:pic>
        <p:nvPicPr>
          <p:cNvPr id="11" name="Picture 10" descr="IIED_standard_logo(black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6237312"/>
            <a:ext cx="674303" cy="432048"/>
          </a:xfrm>
          <a:prstGeom prst="rect">
            <a:avLst/>
          </a:prstGeom>
        </p:spPr>
      </p:pic>
      <p:pic>
        <p:nvPicPr>
          <p:cNvPr id="12" name="Picture 11" descr="SD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9992" y="6165304"/>
            <a:ext cx="1128484" cy="504056"/>
          </a:xfrm>
          <a:prstGeom prst="rect">
            <a:avLst/>
          </a:prstGeom>
        </p:spPr>
      </p:pic>
      <p:pic>
        <p:nvPicPr>
          <p:cNvPr id="13" name="Picture 12" descr="WATERAID_COL_LOGO.EPS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6309320"/>
            <a:ext cx="1152128" cy="236580"/>
          </a:xfrm>
          <a:prstGeom prst="rect">
            <a:avLst/>
          </a:prstGeom>
        </p:spPr>
      </p:pic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020004"/>
            <a:ext cx="6808029" cy="389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27584" y="4005064"/>
            <a:ext cx="799288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But MFIs </a:t>
            </a:r>
            <a:r>
              <a:rPr lang="en-GB" sz="2800" dirty="0">
                <a:latin typeface="Arial" pitchFamily="34" charset="0"/>
                <a:cs typeface="Arial" pitchFamily="34" charset="0"/>
              </a:rPr>
              <a:t>/ commercial banks not familiar with sanitation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markets so not willing to take the risk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737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6" y="332657"/>
            <a:ext cx="7056784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Research into use</a:t>
            </a:r>
            <a:endParaRPr lang="en-GB" sz="3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Donors have a key role to play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I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ncorporate microfinance as part of broader sanitation programmes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Channel support to MFIs (or NGOs)</a:t>
            </a:r>
          </a:p>
          <a:p>
            <a:pPr lvl="2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Market evaluation, product and system development</a:t>
            </a:r>
          </a:p>
          <a:p>
            <a:pPr lvl="2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Initial capital for revolving funds, potentially combined with subsidies to reduce initial borrowing costs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Interest for donors 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Improved targeting of limited subsidies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Higher leveraging of their investment</a:t>
            </a:r>
          </a:p>
          <a:p>
            <a:pPr lvl="1">
              <a:buFont typeface="Arial" pitchFamily="34" charset="0"/>
              <a:buChar char="•"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</a:rPr>
              <a:t/>
            </a:r>
            <a:br>
              <a:rPr lang="en-GB" sz="3000" dirty="0" smtClean="0">
                <a:solidFill>
                  <a:schemeClr val="accent6"/>
                </a:solidFill>
              </a:rPr>
            </a:br>
            <a:endParaRPr lang="en-GB" sz="3000" dirty="0" smtClean="0">
              <a:solidFill>
                <a:schemeClr val="accent6"/>
              </a:solidFill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9" name="Picture 8" descr="lshtm_logo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6093296"/>
            <a:ext cx="1152128" cy="549723"/>
          </a:xfrm>
          <a:prstGeom prst="rect">
            <a:avLst/>
          </a:prstGeom>
        </p:spPr>
      </p:pic>
      <p:pic>
        <p:nvPicPr>
          <p:cNvPr id="10" name="Picture 9" descr="icddrb logo - jpe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6237312"/>
            <a:ext cx="1080120" cy="331626"/>
          </a:xfrm>
          <a:prstGeom prst="rect">
            <a:avLst/>
          </a:prstGeom>
        </p:spPr>
      </p:pic>
      <p:pic>
        <p:nvPicPr>
          <p:cNvPr id="11" name="Picture 10" descr="IIED_standard_logo(black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6237312"/>
            <a:ext cx="674303" cy="432048"/>
          </a:xfrm>
          <a:prstGeom prst="rect">
            <a:avLst/>
          </a:prstGeom>
        </p:spPr>
      </p:pic>
      <p:pic>
        <p:nvPicPr>
          <p:cNvPr id="12" name="Picture 11" descr="SD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9992" y="6165304"/>
            <a:ext cx="1128484" cy="504056"/>
          </a:xfrm>
          <a:prstGeom prst="rect">
            <a:avLst/>
          </a:prstGeom>
        </p:spPr>
      </p:pic>
      <p:pic>
        <p:nvPicPr>
          <p:cNvPr id="13" name="Picture 12" descr="WATERAID_COL_LOGO.EPS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6309320"/>
            <a:ext cx="1152128" cy="236580"/>
          </a:xfrm>
          <a:prstGeom prst="rect">
            <a:avLst/>
          </a:prstGeom>
        </p:spPr>
      </p:pic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737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6" y="332657"/>
            <a:ext cx="6912768" cy="7232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more information 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See: </a:t>
            </a:r>
          </a:p>
          <a:p>
            <a:pPr marL="457200" indent="-457200">
              <a:buFont typeface="Arial"/>
              <a:buChar char="•"/>
            </a:pPr>
            <a:r>
              <a:rPr lang="en-GB" sz="2800" dirty="0">
                <a:latin typeface="Arial" pitchFamily="34" charset="0"/>
                <a:cs typeface="Arial" pitchFamily="34" charset="0"/>
                <a:hlinkClick r:id="rId3"/>
              </a:rPr>
              <a:t>http://www.shareresearch.org/Page/Detail/</a:t>
            </a:r>
            <a:r>
              <a:rPr lang="en-GB" sz="2800" dirty="0" smtClean="0">
                <a:latin typeface="Arial" pitchFamily="34" charset="0"/>
                <a:cs typeface="Arial" pitchFamily="34" charset="0"/>
                <a:hlinkClick r:id="rId3"/>
              </a:rPr>
              <a:t>markets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Arial"/>
              <a:buChar char="•"/>
            </a:pPr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  <a:hlinkClick r:id="rId4"/>
              </a:rPr>
              <a:t>http</a:t>
            </a:r>
            <a:r>
              <a:rPr lang="en-GB" sz="2800" dirty="0">
                <a:latin typeface="Arial" pitchFamily="34" charset="0"/>
                <a:cs typeface="Arial" pitchFamily="34" charset="0"/>
                <a:hlinkClick r:id="rId4"/>
              </a:rPr>
              <a:t>://www.tremolet.com/focus-area/</a:t>
            </a:r>
            <a:r>
              <a:rPr lang="en-GB" sz="2800" dirty="0" smtClean="0">
                <a:latin typeface="Arial" pitchFamily="34" charset="0"/>
                <a:cs typeface="Arial" pitchFamily="34" charset="0"/>
                <a:hlinkClick r:id="rId4"/>
              </a:rPr>
              <a:t>266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(sanitation financing) </a:t>
            </a:r>
          </a:p>
          <a:p>
            <a:pPr marL="457200" indent="-457200">
              <a:buFont typeface="Arial"/>
              <a:buChar char="•"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>
                <a:solidFill>
                  <a:schemeClr val="accent6"/>
                </a:solidFill>
              </a:rPr>
              <a:t/>
            </a:r>
            <a:br>
              <a:rPr lang="en-GB" sz="3000" dirty="0" smtClean="0">
                <a:solidFill>
                  <a:schemeClr val="accent6"/>
                </a:solidFill>
              </a:rPr>
            </a:br>
            <a:endParaRPr lang="en-GB" sz="3000" dirty="0" smtClean="0">
              <a:solidFill>
                <a:schemeClr val="accent6"/>
              </a:solidFill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9" name="Picture 8" descr="lshtm_logo_blac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6093296"/>
            <a:ext cx="1152128" cy="549723"/>
          </a:xfrm>
          <a:prstGeom prst="rect">
            <a:avLst/>
          </a:prstGeom>
        </p:spPr>
      </p:pic>
      <p:pic>
        <p:nvPicPr>
          <p:cNvPr id="10" name="Picture 9" descr="icddrb logo - jpe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63688" y="6237312"/>
            <a:ext cx="1080120" cy="331626"/>
          </a:xfrm>
          <a:prstGeom prst="rect">
            <a:avLst/>
          </a:prstGeom>
        </p:spPr>
      </p:pic>
      <p:pic>
        <p:nvPicPr>
          <p:cNvPr id="11" name="Picture 10" descr="IIED_standard_logo(black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03848" y="6237312"/>
            <a:ext cx="674303" cy="432048"/>
          </a:xfrm>
          <a:prstGeom prst="rect">
            <a:avLst/>
          </a:prstGeom>
        </p:spPr>
      </p:pic>
      <p:pic>
        <p:nvPicPr>
          <p:cNvPr id="12" name="Picture 11" descr="SDI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99992" y="6165304"/>
            <a:ext cx="1128484" cy="504056"/>
          </a:xfrm>
          <a:prstGeom prst="rect">
            <a:avLst/>
          </a:prstGeom>
        </p:spPr>
      </p:pic>
      <p:pic>
        <p:nvPicPr>
          <p:cNvPr id="13" name="Picture 12" descr="WATERAID_COL_LOGO.EPS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940152" y="6309320"/>
            <a:ext cx="1152128" cy="236580"/>
          </a:xfrm>
          <a:prstGeom prst="rect">
            <a:avLst/>
          </a:prstGeom>
        </p:spPr>
      </p:pic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737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346</Words>
  <Application>Microsoft Office PowerPoint</Application>
  <PresentationFormat>On-screen Show (4:3)</PresentationFormat>
  <Paragraphs>96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ITD</dc:creator>
  <cp:lastModifiedBy>Joanna EstevesMills</cp:lastModifiedBy>
  <cp:revision>10</cp:revision>
  <dcterms:created xsi:type="dcterms:W3CDTF">2012-01-09T15:26:46Z</dcterms:created>
  <dcterms:modified xsi:type="dcterms:W3CDTF">2013-11-25T16:21:03Z</dcterms:modified>
</cp:coreProperties>
</file>