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6" r:id="rId3"/>
    <p:sldId id="277" r:id="rId4"/>
    <p:sldId id="278" r:id="rId5"/>
    <p:sldId id="279" r:id="rId6"/>
    <p:sldId id="280" r:id="rId7"/>
    <p:sldId id="282" r:id="rId8"/>
    <p:sldId id="285" r:id="rId9"/>
    <p:sldId id="281" r:id="rId10"/>
    <p:sldId id="258" r:id="rId11"/>
    <p:sldId id="272" r:id="rId12"/>
    <p:sldId id="274" r:id="rId13"/>
    <p:sldId id="275" r:id="rId14"/>
    <p:sldId id="283" r:id="rId15"/>
    <p:sldId id="273" r:id="rId16"/>
    <p:sldId id="263" r:id="rId17"/>
    <p:sldId id="264" r:id="rId18"/>
    <p:sldId id="265" r:id="rId19"/>
    <p:sldId id="289" r:id="rId20"/>
    <p:sldId id="286" r:id="rId21"/>
    <p:sldId id="287" r:id="rId22"/>
    <p:sldId id="290" r:id="rId23"/>
    <p:sldId id="288" r:id="rId24"/>
    <p:sldId id="284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806" y="18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AEA93-9AB7-46FF-957A-E7FC2802AA9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5AED733-7EBA-49E7-B5C5-7F3A36945C74}">
      <dgm:prSet phldrT="[Text]" custT="1"/>
      <dgm:spPr/>
      <dgm:t>
        <a:bodyPr/>
        <a:lstStyle/>
        <a:p>
          <a:r>
            <a:rPr lang="en-GB" sz="1400" dirty="0" smtClean="0"/>
            <a:t>Basic </a:t>
          </a:r>
        </a:p>
        <a:p>
          <a:r>
            <a:rPr lang="en-GB" sz="1400" dirty="0" smtClean="0"/>
            <a:t>needs</a:t>
          </a:r>
          <a:endParaRPr lang="en-GB" sz="1400" dirty="0"/>
        </a:p>
      </dgm:t>
    </dgm:pt>
    <dgm:pt modelId="{B3158063-CC2E-4E09-BEB3-A5BCEFF27E26}" type="parTrans" cxnId="{DCA66E11-BE97-486B-94B8-86A9D4E0C8C8}">
      <dgm:prSet/>
      <dgm:spPr/>
      <dgm:t>
        <a:bodyPr/>
        <a:lstStyle/>
        <a:p>
          <a:endParaRPr lang="en-GB"/>
        </a:p>
      </dgm:t>
    </dgm:pt>
    <dgm:pt modelId="{F3A5002B-F172-4DE3-A778-C5A1E0B9FCF2}" type="sibTrans" cxnId="{DCA66E11-BE97-486B-94B8-86A9D4E0C8C8}">
      <dgm:prSet/>
      <dgm:spPr/>
      <dgm:t>
        <a:bodyPr/>
        <a:lstStyle/>
        <a:p>
          <a:endParaRPr lang="en-GB"/>
        </a:p>
      </dgm:t>
    </dgm:pt>
    <dgm:pt modelId="{F6FAEA5A-97CD-4338-9694-F2C7B8EA84CB}">
      <dgm:prSet phldrT="[Text]"/>
      <dgm:spPr/>
      <dgm:t>
        <a:bodyPr/>
        <a:lstStyle/>
        <a:p>
          <a:r>
            <a:rPr lang="en-GB" dirty="0" smtClean="0"/>
            <a:t>Defecation-urination</a:t>
          </a:r>
          <a:endParaRPr lang="en-GB" dirty="0"/>
        </a:p>
      </dgm:t>
    </dgm:pt>
    <dgm:pt modelId="{0D0016AE-C373-4496-A6B3-69375B657C86}" type="parTrans" cxnId="{91457EE8-5A8F-4B9D-8527-5BA9939A049A}">
      <dgm:prSet/>
      <dgm:spPr/>
      <dgm:t>
        <a:bodyPr/>
        <a:lstStyle/>
        <a:p>
          <a:endParaRPr lang="en-GB"/>
        </a:p>
      </dgm:t>
    </dgm:pt>
    <dgm:pt modelId="{0598871F-D365-42D1-BDCA-AE16CCC3D940}" type="sibTrans" cxnId="{91457EE8-5A8F-4B9D-8527-5BA9939A049A}">
      <dgm:prSet/>
      <dgm:spPr/>
      <dgm:t>
        <a:bodyPr/>
        <a:lstStyle/>
        <a:p>
          <a:endParaRPr lang="en-GB"/>
        </a:p>
      </dgm:t>
    </dgm:pt>
    <dgm:pt modelId="{27E64F77-7E55-4693-8785-7ABD2B0CDA8B}">
      <dgm:prSet phldrT="[Text]"/>
      <dgm:spPr/>
      <dgm:t>
        <a:bodyPr/>
        <a:lstStyle/>
        <a:p>
          <a:r>
            <a:rPr lang="en-GB" dirty="0" smtClean="0"/>
            <a:t>Nutrition-hydration</a:t>
          </a:r>
          <a:endParaRPr lang="en-GB" dirty="0"/>
        </a:p>
      </dgm:t>
    </dgm:pt>
    <dgm:pt modelId="{713C7117-4C81-4BB6-BB5C-02A68CBF6D62}" type="parTrans" cxnId="{DCE6BD16-6F39-477E-8C91-E9288C625698}">
      <dgm:prSet/>
      <dgm:spPr/>
      <dgm:t>
        <a:bodyPr/>
        <a:lstStyle/>
        <a:p>
          <a:endParaRPr lang="en-GB"/>
        </a:p>
      </dgm:t>
    </dgm:pt>
    <dgm:pt modelId="{0B3D58EB-F09E-43AA-B512-BED1614CC86C}" type="sibTrans" cxnId="{DCE6BD16-6F39-477E-8C91-E9288C625698}">
      <dgm:prSet/>
      <dgm:spPr/>
      <dgm:t>
        <a:bodyPr/>
        <a:lstStyle/>
        <a:p>
          <a:endParaRPr lang="en-GB"/>
        </a:p>
      </dgm:t>
    </dgm:pt>
    <dgm:pt modelId="{DB7ED4D9-1A7D-452F-9B62-194FEDDCE771}">
      <dgm:prSet phldrT="[Text]" custT="1"/>
      <dgm:spPr/>
      <dgm:t>
        <a:bodyPr/>
        <a:lstStyle/>
        <a:p>
          <a:r>
            <a:rPr lang="en-GB" sz="1400" dirty="0" smtClean="0"/>
            <a:t>Facilities and resources</a:t>
          </a:r>
          <a:endParaRPr lang="en-GB" sz="1400" dirty="0"/>
        </a:p>
      </dgm:t>
    </dgm:pt>
    <dgm:pt modelId="{B5F02B05-DEB8-4E88-BC82-ED227D9166A0}" type="parTrans" cxnId="{E5C91D08-246D-4FD7-AC5B-C475E8A08F23}">
      <dgm:prSet/>
      <dgm:spPr/>
      <dgm:t>
        <a:bodyPr/>
        <a:lstStyle/>
        <a:p>
          <a:endParaRPr lang="en-GB"/>
        </a:p>
      </dgm:t>
    </dgm:pt>
    <dgm:pt modelId="{908E88DE-AE2C-4CBE-B54E-2D5B813C856E}" type="sibTrans" cxnId="{E5C91D08-246D-4FD7-AC5B-C475E8A08F23}">
      <dgm:prSet/>
      <dgm:spPr/>
      <dgm:t>
        <a:bodyPr/>
        <a:lstStyle/>
        <a:p>
          <a:endParaRPr lang="en-GB"/>
        </a:p>
      </dgm:t>
    </dgm:pt>
    <dgm:pt modelId="{1191C8DA-3B06-4465-AD3E-84139AFECD52}">
      <dgm:prSet phldrT="[Text]"/>
      <dgm:spPr/>
      <dgm:t>
        <a:bodyPr/>
        <a:lstStyle/>
        <a:p>
          <a:r>
            <a:rPr lang="en-GB" dirty="0" smtClean="0"/>
            <a:t>Toilets and fields</a:t>
          </a:r>
          <a:endParaRPr lang="en-GB" dirty="0"/>
        </a:p>
      </dgm:t>
    </dgm:pt>
    <dgm:pt modelId="{E5473040-40CA-4953-ADBC-60D71E3B18F1}" type="parTrans" cxnId="{8F04C814-2616-415E-93EA-D3C5F2D7F90A}">
      <dgm:prSet/>
      <dgm:spPr/>
      <dgm:t>
        <a:bodyPr/>
        <a:lstStyle/>
        <a:p>
          <a:endParaRPr lang="en-GB"/>
        </a:p>
      </dgm:t>
    </dgm:pt>
    <dgm:pt modelId="{9D3E39B4-7A35-4C63-A013-2EFD2F6CE66C}" type="sibTrans" cxnId="{8F04C814-2616-415E-93EA-D3C5F2D7F90A}">
      <dgm:prSet/>
      <dgm:spPr/>
      <dgm:t>
        <a:bodyPr/>
        <a:lstStyle/>
        <a:p>
          <a:endParaRPr lang="en-GB"/>
        </a:p>
      </dgm:t>
    </dgm:pt>
    <dgm:pt modelId="{52C3CF02-8DC4-40A7-A3F0-6EA4F43445B8}">
      <dgm:prSet phldrT="[Text]"/>
      <dgm:spPr/>
      <dgm:t>
        <a:bodyPr/>
        <a:lstStyle/>
        <a:p>
          <a:r>
            <a:rPr lang="en-GB" dirty="0" smtClean="0"/>
            <a:t>Water and food</a:t>
          </a:r>
          <a:endParaRPr lang="en-GB" dirty="0"/>
        </a:p>
      </dgm:t>
    </dgm:pt>
    <dgm:pt modelId="{A8FC4504-C5AF-4E88-94EB-DEF845304913}" type="parTrans" cxnId="{6CB4ECFC-31E4-4690-BA3A-C3F9F526887D}">
      <dgm:prSet/>
      <dgm:spPr/>
      <dgm:t>
        <a:bodyPr/>
        <a:lstStyle/>
        <a:p>
          <a:endParaRPr lang="en-GB"/>
        </a:p>
      </dgm:t>
    </dgm:pt>
    <dgm:pt modelId="{275ABDDC-69C6-413A-9FEF-E61DA1A92D26}" type="sibTrans" cxnId="{6CB4ECFC-31E4-4690-BA3A-C3F9F526887D}">
      <dgm:prSet/>
      <dgm:spPr/>
      <dgm:t>
        <a:bodyPr/>
        <a:lstStyle/>
        <a:p>
          <a:endParaRPr lang="en-GB"/>
        </a:p>
      </dgm:t>
    </dgm:pt>
    <dgm:pt modelId="{9A3ACBC2-9508-4693-9CD3-F7FD0FFE46A2}">
      <dgm:prSet phldrT="[Text]" custT="1"/>
      <dgm:spPr/>
      <dgm:t>
        <a:bodyPr/>
        <a:lstStyle/>
        <a:p>
          <a:r>
            <a:rPr lang="en-GB" sz="1200" dirty="0" smtClean="0"/>
            <a:t>Use-mitigating factors</a:t>
          </a:r>
          <a:endParaRPr lang="en-GB" sz="1200" dirty="0"/>
        </a:p>
      </dgm:t>
    </dgm:pt>
    <dgm:pt modelId="{CFF4BE49-41EF-429F-B993-1CCA6C45F8A3}" type="parTrans" cxnId="{B1B95DC0-DC72-4013-9DF4-B9AA781F846B}">
      <dgm:prSet/>
      <dgm:spPr/>
      <dgm:t>
        <a:bodyPr/>
        <a:lstStyle/>
        <a:p>
          <a:endParaRPr lang="en-GB"/>
        </a:p>
      </dgm:t>
    </dgm:pt>
    <dgm:pt modelId="{AFC2CCCF-5BA3-48CD-A567-29FC0D69B7B2}" type="sibTrans" cxnId="{B1B95DC0-DC72-4013-9DF4-B9AA781F846B}">
      <dgm:prSet/>
      <dgm:spPr/>
      <dgm:t>
        <a:bodyPr/>
        <a:lstStyle/>
        <a:p>
          <a:endParaRPr lang="en-GB"/>
        </a:p>
      </dgm:t>
    </dgm:pt>
    <dgm:pt modelId="{9E41C4CD-228A-4ACE-B62E-5D30A341121A}">
      <dgm:prSet phldrT="[Text]"/>
      <dgm:spPr/>
      <dgm:t>
        <a:bodyPr/>
        <a:lstStyle/>
        <a:p>
          <a:r>
            <a:rPr lang="en-GB" dirty="0" smtClean="0"/>
            <a:t>Personal prior experience</a:t>
          </a:r>
          <a:endParaRPr lang="en-GB" dirty="0"/>
        </a:p>
      </dgm:t>
    </dgm:pt>
    <dgm:pt modelId="{2351C044-0215-4491-AB68-1B184E401D5C}" type="parTrans" cxnId="{A5E76F08-F7E1-47E3-8D8B-CA7098A2A9A1}">
      <dgm:prSet/>
      <dgm:spPr/>
      <dgm:t>
        <a:bodyPr/>
        <a:lstStyle/>
        <a:p>
          <a:endParaRPr lang="en-GB"/>
        </a:p>
      </dgm:t>
    </dgm:pt>
    <dgm:pt modelId="{A77ED27A-C26E-45C1-AB1A-68380474923A}" type="sibTrans" cxnId="{A5E76F08-F7E1-47E3-8D8B-CA7098A2A9A1}">
      <dgm:prSet/>
      <dgm:spPr/>
      <dgm:t>
        <a:bodyPr/>
        <a:lstStyle/>
        <a:p>
          <a:endParaRPr lang="en-GB"/>
        </a:p>
      </dgm:t>
    </dgm:pt>
    <dgm:pt modelId="{F5BC7B1E-EE2B-4085-A86C-236F7C439C65}">
      <dgm:prSet phldrT="[Text]"/>
      <dgm:spPr/>
      <dgm:t>
        <a:bodyPr/>
        <a:lstStyle/>
        <a:p>
          <a:r>
            <a:rPr lang="en-GB" dirty="0" smtClean="0"/>
            <a:t>Family and community experience and expectations</a:t>
          </a:r>
          <a:endParaRPr lang="en-GB" dirty="0"/>
        </a:p>
      </dgm:t>
    </dgm:pt>
    <dgm:pt modelId="{B903DD28-C822-443A-AFDE-178940920FC9}" type="parTrans" cxnId="{2D5004DD-97FA-46B4-9E57-2B542A8EEE07}">
      <dgm:prSet/>
      <dgm:spPr/>
      <dgm:t>
        <a:bodyPr/>
        <a:lstStyle/>
        <a:p>
          <a:endParaRPr lang="en-GB"/>
        </a:p>
      </dgm:t>
    </dgm:pt>
    <dgm:pt modelId="{08EAF60D-3089-4E4B-A270-4AE124CF897C}" type="sibTrans" cxnId="{2D5004DD-97FA-46B4-9E57-2B542A8EEE07}">
      <dgm:prSet/>
      <dgm:spPr/>
      <dgm:t>
        <a:bodyPr/>
        <a:lstStyle/>
        <a:p>
          <a:endParaRPr lang="en-GB"/>
        </a:p>
      </dgm:t>
    </dgm:pt>
    <dgm:pt modelId="{6EFF58F6-420B-47C4-A080-C97F9D7B0D61}">
      <dgm:prSet phldrT="[Text]"/>
      <dgm:spPr/>
      <dgm:t>
        <a:bodyPr/>
        <a:lstStyle/>
        <a:p>
          <a:r>
            <a:rPr lang="en-GB" dirty="0" smtClean="0"/>
            <a:t>Menstruation</a:t>
          </a:r>
          <a:endParaRPr lang="en-GB" dirty="0"/>
        </a:p>
      </dgm:t>
    </dgm:pt>
    <dgm:pt modelId="{0D05D0D5-80C6-4C66-A344-82DA77C93921}" type="parTrans" cxnId="{62450615-8D65-4B5C-A46F-AD75A3E7A556}">
      <dgm:prSet/>
      <dgm:spPr/>
      <dgm:t>
        <a:bodyPr/>
        <a:lstStyle/>
        <a:p>
          <a:endParaRPr lang="en-GB"/>
        </a:p>
      </dgm:t>
    </dgm:pt>
    <dgm:pt modelId="{94C9D4AC-F430-42D7-B982-FC66762BD636}" type="sibTrans" cxnId="{62450615-8D65-4B5C-A46F-AD75A3E7A556}">
      <dgm:prSet/>
      <dgm:spPr/>
      <dgm:t>
        <a:bodyPr/>
        <a:lstStyle/>
        <a:p>
          <a:endParaRPr lang="en-GB"/>
        </a:p>
      </dgm:t>
    </dgm:pt>
    <dgm:pt modelId="{D0B54BD7-3107-4F34-9205-9D9F1DFFAB55}">
      <dgm:prSet phldrT="[Text]"/>
      <dgm:spPr/>
      <dgm:t>
        <a:bodyPr/>
        <a:lstStyle/>
        <a:p>
          <a:r>
            <a:rPr lang="en-GB" dirty="0" smtClean="0"/>
            <a:t>Absorbent materials</a:t>
          </a:r>
          <a:endParaRPr lang="en-GB" dirty="0"/>
        </a:p>
      </dgm:t>
    </dgm:pt>
    <dgm:pt modelId="{C6388B09-0372-48A9-BDBB-8505A70CEFFF}" type="parTrans" cxnId="{CE109804-C2F4-4AD1-B788-23E67C3B280C}">
      <dgm:prSet/>
      <dgm:spPr/>
      <dgm:t>
        <a:bodyPr/>
        <a:lstStyle/>
        <a:p>
          <a:endParaRPr lang="en-GB"/>
        </a:p>
      </dgm:t>
    </dgm:pt>
    <dgm:pt modelId="{15DF29C9-6BF7-425B-B81C-2B85C9B57265}" type="sibTrans" cxnId="{CE109804-C2F4-4AD1-B788-23E67C3B280C}">
      <dgm:prSet/>
      <dgm:spPr/>
      <dgm:t>
        <a:bodyPr/>
        <a:lstStyle/>
        <a:p>
          <a:endParaRPr lang="en-GB"/>
        </a:p>
      </dgm:t>
    </dgm:pt>
    <dgm:pt modelId="{9FD08D3D-7F23-4DCC-8035-067CA7F96AC1}">
      <dgm:prSet phldrT="[Text]"/>
      <dgm:spPr/>
      <dgm:t>
        <a:bodyPr/>
        <a:lstStyle/>
        <a:p>
          <a:r>
            <a:rPr lang="en-GB" dirty="0" smtClean="0"/>
            <a:t>Social and cultural values</a:t>
          </a:r>
          <a:endParaRPr lang="en-GB" dirty="0"/>
        </a:p>
      </dgm:t>
    </dgm:pt>
    <dgm:pt modelId="{F0301A70-D421-4A26-AB54-12F99D88017B}" type="parTrans" cxnId="{2C1120CC-71EC-405C-A01D-8AB9330A7F10}">
      <dgm:prSet/>
      <dgm:spPr/>
      <dgm:t>
        <a:bodyPr/>
        <a:lstStyle/>
        <a:p>
          <a:endParaRPr lang="en-GB"/>
        </a:p>
      </dgm:t>
    </dgm:pt>
    <dgm:pt modelId="{63120F2F-19E1-4630-83D4-B9022AE2EFC3}" type="sibTrans" cxnId="{2C1120CC-71EC-405C-A01D-8AB9330A7F10}">
      <dgm:prSet/>
      <dgm:spPr/>
      <dgm:t>
        <a:bodyPr/>
        <a:lstStyle/>
        <a:p>
          <a:endParaRPr lang="en-GB"/>
        </a:p>
      </dgm:t>
    </dgm:pt>
    <dgm:pt modelId="{A3C0AFF0-126E-46C2-9438-79CDEB8D1AF3}">
      <dgm:prSet phldrT="[Text]" custT="1"/>
      <dgm:spPr/>
      <dgm:t>
        <a:bodyPr/>
        <a:lstStyle/>
        <a:p>
          <a:r>
            <a:rPr lang="en-GB" sz="1400" dirty="0" smtClean="0"/>
            <a:t>Practice</a:t>
          </a:r>
          <a:endParaRPr lang="en-GB" sz="1400" dirty="0"/>
        </a:p>
      </dgm:t>
    </dgm:pt>
    <dgm:pt modelId="{7A095387-225E-4D06-BE13-261DA4A700EB}" type="parTrans" cxnId="{4525A92D-0B2D-47DD-B701-075A81DB8390}">
      <dgm:prSet/>
      <dgm:spPr/>
      <dgm:t>
        <a:bodyPr/>
        <a:lstStyle/>
        <a:p>
          <a:endParaRPr lang="en-GB"/>
        </a:p>
      </dgm:t>
    </dgm:pt>
    <dgm:pt modelId="{C7AC9AEC-BD56-46AF-BF6D-D8734A2A48E4}" type="sibTrans" cxnId="{4525A92D-0B2D-47DD-B701-075A81DB8390}">
      <dgm:prSet/>
      <dgm:spPr/>
      <dgm:t>
        <a:bodyPr/>
        <a:lstStyle/>
        <a:p>
          <a:endParaRPr lang="en-GB"/>
        </a:p>
      </dgm:t>
    </dgm:pt>
    <dgm:pt modelId="{FAAFE30C-C139-40D5-A280-C5AB9C0D27BF}">
      <dgm:prSet phldrT="[Text]"/>
      <dgm:spPr/>
      <dgm:t>
        <a:bodyPr/>
        <a:lstStyle/>
        <a:p>
          <a:r>
            <a:rPr lang="en-GB" dirty="0" smtClean="0"/>
            <a:t>WASH-related behaviour</a:t>
          </a:r>
          <a:endParaRPr lang="en-GB" dirty="0"/>
        </a:p>
      </dgm:t>
    </dgm:pt>
    <dgm:pt modelId="{DF36311E-5FB9-40E1-8B3A-597E1C3B4258}" type="parTrans" cxnId="{3B3BD740-B1D0-490B-96C6-E9E7C4191D7F}">
      <dgm:prSet/>
      <dgm:spPr/>
      <dgm:t>
        <a:bodyPr/>
        <a:lstStyle/>
        <a:p>
          <a:endParaRPr lang="en-GB"/>
        </a:p>
      </dgm:t>
    </dgm:pt>
    <dgm:pt modelId="{9BDBA1E9-E67F-4E71-8C43-8AD5D80FACBA}" type="sibTrans" cxnId="{3B3BD740-B1D0-490B-96C6-E9E7C4191D7F}">
      <dgm:prSet/>
      <dgm:spPr/>
      <dgm:t>
        <a:bodyPr/>
        <a:lstStyle/>
        <a:p>
          <a:endParaRPr lang="en-GB"/>
        </a:p>
      </dgm:t>
    </dgm:pt>
    <dgm:pt modelId="{8D2429C2-B23E-4413-8C63-A876B6F3D406}">
      <dgm:prSet phldrT="[Text]"/>
      <dgm:spPr/>
      <dgm:t>
        <a:bodyPr/>
        <a:lstStyle/>
        <a:p>
          <a:r>
            <a:rPr lang="en-GB" dirty="0" smtClean="0"/>
            <a:t>Indicated adjustments to dietary and fluid intake</a:t>
          </a:r>
          <a:endParaRPr lang="en-GB" dirty="0"/>
        </a:p>
      </dgm:t>
    </dgm:pt>
    <dgm:pt modelId="{BA54AA86-306F-4B03-8C9C-CEC96B1F79F4}" type="parTrans" cxnId="{E90E59B9-1C3A-4EEC-AEC5-02CB50012E03}">
      <dgm:prSet/>
      <dgm:spPr/>
      <dgm:t>
        <a:bodyPr/>
        <a:lstStyle/>
        <a:p>
          <a:endParaRPr lang="en-GB"/>
        </a:p>
      </dgm:t>
    </dgm:pt>
    <dgm:pt modelId="{C06C3837-9B0C-4422-9593-7C308136BB2C}" type="sibTrans" cxnId="{E90E59B9-1C3A-4EEC-AEC5-02CB50012E03}">
      <dgm:prSet/>
      <dgm:spPr/>
      <dgm:t>
        <a:bodyPr/>
        <a:lstStyle/>
        <a:p>
          <a:endParaRPr lang="en-GB"/>
        </a:p>
      </dgm:t>
    </dgm:pt>
    <dgm:pt modelId="{4801A3E8-0066-4029-8370-8F708C606F66}">
      <dgm:prSet phldrT="[Text]"/>
      <dgm:spPr/>
      <dgm:t>
        <a:bodyPr/>
        <a:lstStyle/>
        <a:p>
          <a:r>
            <a:rPr lang="en-GB" dirty="0" smtClean="0"/>
            <a:t>Menstrual hygiene</a:t>
          </a:r>
          <a:endParaRPr lang="en-GB" dirty="0"/>
        </a:p>
      </dgm:t>
    </dgm:pt>
    <dgm:pt modelId="{A411BA6B-6613-4F97-82D4-36AAD993CFF0}" type="parTrans" cxnId="{04000E7F-DC4B-43C0-8C44-39B14A979493}">
      <dgm:prSet/>
      <dgm:spPr/>
      <dgm:t>
        <a:bodyPr/>
        <a:lstStyle/>
        <a:p>
          <a:endParaRPr lang="en-GB"/>
        </a:p>
      </dgm:t>
    </dgm:pt>
    <dgm:pt modelId="{A4B4CDA4-12F4-44E0-98F4-05AEE2B72299}" type="sibTrans" cxnId="{04000E7F-DC4B-43C0-8C44-39B14A979493}">
      <dgm:prSet/>
      <dgm:spPr/>
      <dgm:t>
        <a:bodyPr/>
        <a:lstStyle/>
        <a:p>
          <a:endParaRPr lang="en-GB"/>
        </a:p>
      </dgm:t>
    </dgm:pt>
    <dgm:pt modelId="{9827D736-1CF0-4AE3-A2D6-7CCAF30D8D84}">
      <dgm:prSet phldrT="[Text]" custT="1"/>
      <dgm:spPr/>
      <dgm:t>
        <a:bodyPr/>
        <a:lstStyle/>
        <a:p>
          <a:r>
            <a:rPr lang="en-GB" sz="1200" dirty="0" smtClean="0"/>
            <a:t>Health impact</a:t>
          </a:r>
          <a:endParaRPr lang="en-GB" sz="1200" dirty="0"/>
        </a:p>
      </dgm:t>
    </dgm:pt>
    <dgm:pt modelId="{2E4C183C-B880-4F22-917E-EE81B5298A19}" type="parTrans" cxnId="{64DD7509-BB2B-4891-9351-F814394601A4}">
      <dgm:prSet/>
      <dgm:spPr/>
      <dgm:t>
        <a:bodyPr/>
        <a:lstStyle/>
        <a:p>
          <a:endParaRPr lang="en-GB"/>
        </a:p>
      </dgm:t>
    </dgm:pt>
    <dgm:pt modelId="{BE8F8893-7896-4D79-834E-A311D1361D38}" type="sibTrans" cxnId="{64DD7509-BB2B-4891-9351-F814394601A4}">
      <dgm:prSet/>
      <dgm:spPr/>
      <dgm:t>
        <a:bodyPr/>
        <a:lstStyle/>
        <a:p>
          <a:endParaRPr lang="en-GB"/>
        </a:p>
      </dgm:t>
    </dgm:pt>
    <dgm:pt modelId="{4870A897-8EC8-47A3-9068-35A42CADADC0}">
      <dgm:prSet phldrT="[Text]"/>
      <dgm:spPr/>
      <dgm:t>
        <a:bodyPr/>
        <a:lstStyle/>
        <a:p>
          <a:r>
            <a:rPr lang="en-GB" dirty="0" smtClean="0"/>
            <a:t>Self-perceived health problems or benefits of reported practice</a:t>
          </a:r>
          <a:endParaRPr lang="en-GB" dirty="0"/>
        </a:p>
      </dgm:t>
    </dgm:pt>
    <dgm:pt modelId="{E46161B5-A797-45C8-86C1-9B815D3B27F4}" type="parTrans" cxnId="{C5510A17-5BF5-4C92-BABA-C2C08C23E85A}">
      <dgm:prSet/>
      <dgm:spPr/>
      <dgm:t>
        <a:bodyPr/>
        <a:lstStyle/>
        <a:p>
          <a:endParaRPr lang="en-GB"/>
        </a:p>
      </dgm:t>
    </dgm:pt>
    <dgm:pt modelId="{F10B3798-D785-4E04-A2B0-A2ABC76A56DF}" type="sibTrans" cxnId="{C5510A17-5BF5-4C92-BABA-C2C08C23E85A}">
      <dgm:prSet/>
      <dgm:spPr/>
      <dgm:t>
        <a:bodyPr/>
        <a:lstStyle/>
        <a:p>
          <a:endParaRPr lang="en-GB"/>
        </a:p>
      </dgm:t>
    </dgm:pt>
    <dgm:pt modelId="{40C6C3F1-65DE-42CB-9FF1-C7E867B154FA}">
      <dgm:prSet phldrT="[Text]"/>
      <dgm:spPr/>
      <dgm:t>
        <a:bodyPr/>
        <a:lstStyle/>
        <a:p>
          <a:r>
            <a:rPr lang="en-GB" dirty="0" smtClean="0"/>
            <a:t>Psychosocial effects: personal, family and community</a:t>
          </a:r>
          <a:endParaRPr lang="en-GB" dirty="0"/>
        </a:p>
      </dgm:t>
    </dgm:pt>
    <dgm:pt modelId="{7F9EACFE-34B1-4EA3-909A-25F6ACAF8489}" type="parTrans" cxnId="{BE9D05D1-349A-4AF0-B8D0-677364DA4DF1}">
      <dgm:prSet/>
      <dgm:spPr/>
      <dgm:t>
        <a:bodyPr/>
        <a:lstStyle/>
        <a:p>
          <a:endParaRPr lang="en-GB"/>
        </a:p>
      </dgm:t>
    </dgm:pt>
    <dgm:pt modelId="{63494563-5174-47DC-8445-755C6E159A04}" type="sibTrans" cxnId="{BE9D05D1-349A-4AF0-B8D0-677364DA4DF1}">
      <dgm:prSet/>
      <dgm:spPr/>
      <dgm:t>
        <a:bodyPr/>
        <a:lstStyle/>
        <a:p>
          <a:endParaRPr lang="en-GB"/>
        </a:p>
      </dgm:t>
    </dgm:pt>
    <dgm:pt modelId="{7F65A94F-1779-48F4-9F00-A2C45B660E3C}" type="pres">
      <dgm:prSet presAssocID="{388AEA93-9AB7-46FF-957A-E7FC2802AA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F06071B-7F83-43EB-8D22-90F9A5919E47}" type="pres">
      <dgm:prSet presAssocID="{65AED733-7EBA-49E7-B5C5-7F3A36945C74}" presName="composite" presStyleCnt="0"/>
      <dgm:spPr/>
    </dgm:pt>
    <dgm:pt modelId="{4072DD81-F21F-4705-AF9E-9F61B02FCD33}" type="pres">
      <dgm:prSet presAssocID="{65AED733-7EBA-49E7-B5C5-7F3A36945C7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AFBE1E-DF91-4367-96DD-941931509BF1}" type="pres">
      <dgm:prSet presAssocID="{65AED733-7EBA-49E7-B5C5-7F3A36945C74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FCB53B-2F76-4B82-8970-4C0839B47E40}" type="pres">
      <dgm:prSet presAssocID="{F3A5002B-F172-4DE3-A778-C5A1E0B9FCF2}" presName="sp" presStyleCnt="0"/>
      <dgm:spPr/>
    </dgm:pt>
    <dgm:pt modelId="{7E04D118-9941-4C65-8B9B-5B767601D0AD}" type="pres">
      <dgm:prSet presAssocID="{DB7ED4D9-1A7D-452F-9B62-194FEDDCE771}" presName="composite" presStyleCnt="0"/>
      <dgm:spPr/>
    </dgm:pt>
    <dgm:pt modelId="{8687473F-3EAE-4262-B5EC-4243751BA8E0}" type="pres">
      <dgm:prSet presAssocID="{DB7ED4D9-1A7D-452F-9B62-194FEDDCE771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604A93-5891-423F-A50B-BF825BCBE42C}" type="pres">
      <dgm:prSet presAssocID="{DB7ED4D9-1A7D-452F-9B62-194FEDDCE771}" presName="descendantText" presStyleLbl="alignAcc1" presStyleIdx="1" presStyleCnt="5" custScaleX="982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B47CD1-8DF7-42F6-B6E1-77522E90F9D9}" type="pres">
      <dgm:prSet presAssocID="{908E88DE-AE2C-4CBE-B54E-2D5B813C856E}" presName="sp" presStyleCnt="0"/>
      <dgm:spPr/>
    </dgm:pt>
    <dgm:pt modelId="{22883A91-09D3-48CD-A0A0-A02288EA46D3}" type="pres">
      <dgm:prSet presAssocID="{9A3ACBC2-9508-4693-9CD3-F7FD0FFE46A2}" presName="composite" presStyleCnt="0"/>
      <dgm:spPr/>
    </dgm:pt>
    <dgm:pt modelId="{2BCBC8C4-24FD-4EC7-B38D-EB7BDBE9C285}" type="pres">
      <dgm:prSet presAssocID="{9A3ACBC2-9508-4693-9CD3-F7FD0FFE46A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9106F7-B2BB-496B-A195-A456FE58FCD6}" type="pres">
      <dgm:prSet presAssocID="{9A3ACBC2-9508-4693-9CD3-F7FD0FFE46A2}" presName="descendantText" presStyleLbl="alignAcc1" presStyleIdx="2" presStyleCnt="5" custScaleX="982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5D7C3E-BB28-4793-9C72-FC13A56293DD}" type="pres">
      <dgm:prSet presAssocID="{AFC2CCCF-5BA3-48CD-A567-29FC0D69B7B2}" presName="sp" presStyleCnt="0"/>
      <dgm:spPr/>
    </dgm:pt>
    <dgm:pt modelId="{F1968E8F-BFF4-4343-A113-E143BDCBC4D1}" type="pres">
      <dgm:prSet presAssocID="{A3C0AFF0-126E-46C2-9438-79CDEB8D1AF3}" presName="composite" presStyleCnt="0"/>
      <dgm:spPr/>
    </dgm:pt>
    <dgm:pt modelId="{90ED0E3B-46AC-41B4-9799-FAD5AE219D31}" type="pres">
      <dgm:prSet presAssocID="{A3C0AFF0-126E-46C2-9438-79CDEB8D1AF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5BEE21-C561-4443-95F5-9B77A3D55FD5}" type="pres">
      <dgm:prSet presAssocID="{A3C0AFF0-126E-46C2-9438-79CDEB8D1AF3}" presName="descendantText" presStyleLbl="alignAcc1" presStyleIdx="3" presStyleCnt="5" custScaleX="982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69F61F-3FA5-4582-B238-835208AC6770}" type="pres">
      <dgm:prSet presAssocID="{C7AC9AEC-BD56-46AF-BF6D-D8734A2A48E4}" presName="sp" presStyleCnt="0"/>
      <dgm:spPr/>
    </dgm:pt>
    <dgm:pt modelId="{D4C1734B-C5C5-46DA-90C9-BA66D19C6DF6}" type="pres">
      <dgm:prSet presAssocID="{9827D736-1CF0-4AE3-A2D6-7CCAF30D8D84}" presName="composite" presStyleCnt="0"/>
      <dgm:spPr/>
    </dgm:pt>
    <dgm:pt modelId="{C8F56B54-2BA6-4AFA-8F5E-4138CB9CAA22}" type="pres">
      <dgm:prSet presAssocID="{9827D736-1CF0-4AE3-A2D6-7CCAF30D8D8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E85D94-55D2-43AF-9849-A3431BE64453}" type="pres">
      <dgm:prSet presAssocID="{9827D736-1CF0-4AE3-A2D6-7CCAF30D8D84}" presName="descendantText" presStyleLbl="alignAcc1" presStyleIdx="4" presStyleCnt="5" custScaleX="982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1AFE9F-3532-48BF-8808-775BD3465D6A}" type="presOf" srcId="{388AEA93-9AB7-46FF-957A-E7FC2802AA98}" destId="{7F65A94F-1779-48F4-9F00-A2C45B660E3C}" srcOrd="0" destOrd="0" presId="urn:microsoft.com/office/officeart/2005/8/layout/chevron2"/>
    <dgm:cxn modelId="{1020F44A-5BFB-4588-A3C4-94C23E0AA303}" type="presOf" srcId="{52C3CF02-8DC4-40A7-A3F0-6EA4F43445B8}" destId="{1A604A93-5891-423F-A50B-BF825BCBE42C}" srcOrd="0" destOrd="1" presId="urn:microsoft.com/office/officeart/2005/8/layout/chevron2"/>
    <dgm:cxn modelId="{B21C6AFA-2AE1-4880-899A-A086972A893B}" type="presOf" srcId="{9827D736-1CF0-4AE3-A2D6-7CCAF30D8D84}" destId="{C8F56B54-2BA6-4AFA-8F5E-4138CB9CAA22}" srcOrd="0" destOrd="0" presId="urn:microsoft.com/office/officeart/2005/8/layout/chevron2"/>
    <dgm:cxn modelId="{4525A92D-0B2D-47DD-B701-075A81DB8390}" srcId="{388AEA93-9AB7-46FF-957A-E7FC2802AA98}" destId="{A3C0AFF0-126E-46C2-9438-79CDEB8D1AF3}" srcOrd="3" destOrd="0" parTransId="{7A095387-225E-4D06-BE13-261DA4A700EB}" sibTransId="{C7AC9AEC-BD56-46AF-BF6D-D8734A2A48E4}"/>
    <dgm:cxn modelId="{C881E199-6E8D-4331-8066-D51B40E25559}" type="presOf" srcId="{65AED733-7EBA-49E7-B5C5-7F3A36945C74}" destId="{4072DD81-F21F-4705-AF9E-9F61B02FCD33}" srcOrd="0" destOrd="0" presId="urn:microsoft.com/office/officeart/2005/8/layout/chevron2"/>
    <dgm:cxn modelId="{2D8C11FF-3BCC-498E-919E-A68CA9CE483B}" type="presOf" srcId="{27E64F77-7E55-4693-8785-7ABD2B0CDA8B}" destId="{6BAFBE1E-DF91-4367-96DD-941931509BF1}" srcOrd="0" destOrd="1" presId="urn:microsoft.com/office/officeart/2005/8/layout/chevron2"/>
    <dgm:cxn modelId="{A5E76F08-F7E1-47E3-8D8B-CA7098A2A9A1}" srcId="{9A3ACBC2-9508-4693-9CD3-F7FD0FFE46A2}" destId="{9E41C4CD-228A-4ACE-B62E-5D30A341121A}" srcOrd="0" destOrd="0" parTransId="{2351C044-0215-4491-AB68-1B184E401D5C}" sibTransId="{A77ED27A-C26E-45C1-AB1A-68380474923A}"/>
    <dgm:cxn modelId="{2C1120CC-71EC-405C-A01D-8AB9330A7F10}" srcId="{9A3ACBC2-9508-4693-9CD3-F7FD0FFE46A2}" destId="{9FD08D3D-7F23-4DCC-8035-067CA7F96AC1}" srcOrd="2" destOrd="0" parTransId="{F0301A70-D421-4A26-AB54-12F99D88017B}" sibTransId="{63120F2F-19E1-4630-83D4-B9022AE2EFC3}"/>
    <dgm:cxn modelId="{3CA2221C-2D93-411B-95D7-1F51F032B787}" type="presOf" srcId="{4801A3E8-0066-4029-8370-8F708C606F66}" destId="{C95BEE21-C561-4443-95F5-9B77A3D55FD5}" srcOrd="0" destOrd="2" presId="urn:microsoft.com/office/officeart/2005/8/layout/chevron2"/>
    <dgm:cxn modelId="{CE109804-C2F4-4AD1-B788-23E67C3B280C}" srcId="{DB7ED4D9-1A7D-452F-9B62-194FEDDCE771}" destId="{D0B54BD7-3107-4F34-9205-9D9F1DFFAB55}" srcOrd="2" destOrd="0" parTransId="{C6388B09-0372-48A9-BDBB-8505A70CEFFF}" sibTransId="{15DF29C9-6BF7-425B-B81C-2B85C9B57265}"/>
    <dgm:cxn modelId="{DCA66E11-BE97-486B-94B8-86A9D4E0C8C8}" srcId="{388AEA93-9AB7-46FF-957A-E7FC2802AA98}" destId="{65AED733-7EBA-49E7-B5C5-7F3A36945C74}" srcOrd="0" destOrd="0" parTransId="{B3158063-CC2E-4E09-BEB3-A5BCEFF27E26}" sibTransId="{F3A5002B-F172-4DE3-A778-C5A1E0B9FCF2}"/>
    <dgm:cxn modelId="{04000E7F-DC4B-43C0-8C44-39B14A979493}" srcId="{A3C0AFF0-126E-46C2-9438-79CDEB8D1AF3}" destId="{4801A3E8-0066-4029-8370-8F708C606F66}" srcOrd="2" destOrd="0" parTransId="{A411BA6B-6613-4F97-82D4-36AAD993CFF0}" sibTransId="{A4B4CDA4-12F4-44E0-98F4-05AEE2B72299}"/>
    <dgm:cxn modelId="{8F04C814-2616-415E-93EA-D3C5F2D7F90A}" srcId="{DB7ED4D9-1A7D-452F-9B62-194FEDDCE771}" destId="{1191C8DA-3B06-4465-AD3E-84139AFECD52}" srcOrd="0" destOrd="0" parTransId="{E5473040-40CA-4953-ADBC-60D71E3B18F1}" sibTransId="{9D3E39B4-7A35-4C63-A013-2EFD2F6CE66C}"/>
    <dgm:cxn modelId="{2FB93576-632A-42B9-9B60-DEA4D94318BE}" type="presOf" srcId="{9A3ACBC2-9508-4693-9CD3-F7FD0FFE46A2}" destId="{2BCBC8C4-24FD-4EC7-B38D-EB7BDBE9C285}" srcOrd="0" destOrd="0" presId="urn:microsoft.com/office/officeart/2005/8/layout/chevron2"/>
    <dgm:cxn modelId="{C27AC279-7BA3-4C6B-98DB-0CC67547AC02}" type="presOf" srcId="{DB7ED4D9-1A7D-452F-9B62-194FEDDCE771}" destId="{8687473F-3EAE-4262-B5EC-4243751BA8E0}" srcOrd="0" destOrd="0" presId="urn:microsoft.com/office/officeart/2005/8/layout/chevron2"/>
    <dgm:cxn modelId="{DC41A17A-2A58-45AD-A21E-AFDF4B19A391}" type="presOf" srcId="{F6FAEA5A-97CD-4338-9694-F2C7B8EA84CB}" destId="{6BAFBE1E-DF91-4367-96DD-941931509BF1}" srcOrd="0" destOrd="0" presId="urn:microsoft.com/office/officeart/2005/8/layout/chevron2"/>
    <dgm:cxn modelId="{6CB4ECFC-31E4-4690-BA3A-C3F9F526887D}" srcId="{DB7ED4D9-1A7D-452F-9B62-194FEDDCE771}" destId="{52C3CF02-8DC4-40A7-A3F0-6EA4F43445B8}" srcOrd="1" destOrd="0" parTransId="{A8FC4504-C5AF-4E88-94EB-DEF845304913}" sibTransId="{275ABDDC-69C6-413A-9FEF-E61DA1A92D26}"/>
    <dgm:cxn modelId="{2D5004DD-97FA-46B4-9E57-2B542A8EEE07}" srcId="{9A3ACBC2-9508-4693-9CD3-F7FD0FFE46A2}" destId="{F5BC7B1E-EE2B-4085-A86C-236F7C439C65}" srcOrd="1" destOrd="0" parTransId="{B903DD28-C822-443A-AFDE-178940920FC9}" sibTransId="{08EAF60D-3089-4E4B-A270-4AE124CF897C}"/>
    <dgm:cxn modelId="{6C0DC49D-BAC0-4CAE-B7DB-051C0B9EF7E1}" type="presOf" srcId="{D0B54BD7-3107-4F34-9205-9D9F1DFFAB55}" destId="{1A604A93-5891-423F-A50B-BF825BCBE42C}" srcOrd="0" destOrd="2" presId="urn:microsoft.com/office/officeart/2005/8/layout/chevron2"/>
    <dgm:cxn modelId="{64DD7509-BB2B-4891-9351-F814394601A4}" srcId="{388AEA93-9AB7-46FF-957A-E7FC2802AA98}" destId="{9827D736-1CF0-4AE3-A2D6-7CCAF30D8D84}" srcOrd="4" destOrd="0" parTransId="{2E4C183C-B880-4F22-917E-EE81B5298A19}" sibTransId="{BE8F8893-7896-4D79-834E-A311D1361D38}"/>
    <dgm:cxn modelId="{E90E59B9-1C3A-4EEC-AEC5-02CB50012E03}" srcId="{A3C0AFF0-126E-46C2-9438-79CDEB8D1AF3}" destId="{8D2429C2-B23E-4413-8C63-A876B6F3D406}" srcOrd="1" destOrd="0" parTransId="{BA54AA86-306F-4B03-8C9C-CEC96B1F79F4}" sibTransId="{C06C3837-9B0C-4422-9593-7C308136BB2C}"/>
    <dgm:cxn modelId="{B4F2C1F2-4953-49C1-8691-D2355831A181}" type="presOf" srcId="{9E41C4CD-228A-4ACE-B62E-5D30A341121A}" destId="{A89106F7-B2BB-496B-A195-A456FE58FCD6}" srcOrd="0" destOrd="0" presId="urn:microsoft.com/office/officeart/2005/8/layout/chevron2"/>
    <dgm:cxn modelId="{214C5F0F-2819-4A61-AADF-189450E6A179}" type="presOf" srcId="{4870A897-8EC8-47A3-9068-35A42CADADC0}" destId="{2CE85D94-55D2-43AF-9849-A3431BE64453}" srcOrd="0" destOrd="0" presId="urn:microsoft.com/office/officeart/2005/8/layout/chevron2"/>
    <dgm:cxn modelId="{3AE08337-EC09-4D68-8CC7-4658969AA37B}" type="presOf" srcId="{1191C8DA-3B06-4465-AD3E-84139AFECD52}" destId="{1A604A93-5891-423F-A50B-BF825BCBE42C}" srcOrd="0" destOrd="0" presId="urn:microsoft.com/office/officeart/2005/8/layout/chevron2"/>
    <dgm:cxn modelId="{B2BCD765-6DA8-4A4F-B2F5-3D2AA99BF030}" type="presOf" srcId="{F5BC7B1E-EE2B-4085-A86C-236F7C439C65}" destId="{A89106F7-B2BB-496B-A195-A456FE58FCD6}" srcOrd="0" destOrd="1" presId="urn:microsoft.com/office/officeart/2005/8/layout/chevron2"/>
    <dgm:cxn modelId="{2CF64E74-3B07-4AFD-AD3A-CBBEAF6F5ECB}" type="presOf" srcId="{9FD08D3D-7F23-4DCC-8035-067CA7F96AC1}" destId="{A89106F7-B2BB-496B-A195-A456FE58FCD6}" srcOrd="0" destOrd="2" presId="urn:microsoft.com/office/officeart/2005/8/layout/chevron2"/>
    <dgm:cxn modelId="{BE9D05D1-349A-4AF0-B8D0-677364DA4DF1}" srcId="{9827D736-1CF0-4AE3-A2D6-7CCAF30D8D84}" destId="{40C6C3F1-65DE-42CB-9FF1-C7E867B154FA}" srcOrd="1" destOrd="0" parTransId="{7F9EACFE-34B1-4EA3-909A-25F6ACAF8489}" sibTransId="{63494563-5174-47DC-8445-755C6E159A04}"/>
    <dgm:cxn modelId="{CBFBBDF9-94F0-41A4-B275-2A36DBC0A0E8}" type="presOf" srcId="{40C6C3F1-65DE-42CB-9FF1-C7E867B154FA}" destId="{2CE85D94-55D2-43AF-9849-A3431BE64453}" srcOrd="0" destOrd="1" presId="urn:microsoft.com/office/officeart/2005/8/layout/chevron2"/>
    <dgm:cxn modelId="{4A926EA7-6806-4FEE-86AA-2F56D7220C84}" type="presOf" srcId="{8D2429C2-B23E-4413-8C63-A876B6F3D406}" destId="{C95BEE21-C561-4443-95F5-9B77A3D55FD5}" srcOrd="0" destOrd="1" presId="urn:microsoft.com/office/officeart/2005/8/layout/chevron2"/>
    <dgm:cxn modelId="{62450615-8D65-4B5C-A46F-AD75A3E7A556}" srcId="{65AED733-7EBA-49E7-B5C5-7F3A36945C74}" destId="{6EFF58F6-420B-47C4-A080-C97F9D7B0D61}" srcOrd="2" destOrd="0" parTransId="{0D05D0D5-80C6-4C66-A344-82DA77C93921}" sibTransId="{94C9D4AC-F430-42D7-B982-FC66762BD636}"/>
    <dgm:cxn modelId="{3B3BD740-B1D0-490B-96C6-E9E7C4191D7F}" srcId="{A3C0AFF0-126E-46C2-9438-79CDEB8D1AF3}" destId="{FAAFE30C-C139-40D5-A280-C5AB9C0D27BF}" srcOrd="0" destOrd="0" parTransId="{DF36311E-5FB9-40E1-8B3A-597E1C3B4258}" sibTransId="{9BDBA1E9-E67F-4E71-8C43-8AD5D80FACBA}"/>
    <dgm:cxn modelId="{DCE6BD16-6F39-477E-8C91-E9288C625698}" srcId="{65AED733-7EBA-49E7-B5C5-7F3A36945C74}" destId="{27E64F77-7E55-4693-8785-7ABD2B0CDA8B}" srcOrd="1" destOrd="0" parTransId="{713C7117-4C81-4BB6-BB5C-02A68CBF6D62}" sibTransId="{0B3D58EB-F09E-43AA-B512-BED1614CC86C}"/>
    <dgm:cxn modelId="{B1B95DC0-DC72-4013-9DF4-B9AA781F846B}" srcId="{388AEA93-9AB7-46FF-957A-E7FC2802AA98}" destId="{9A3ACBC2-9508-4693-9CD3-F7FD0FFE46A2}" srcOrd="2" destOrd="0" parTransId="{CFF4BE49-41EF-429F-B993-1CCA6C45F8A3}" sibTransId="{AFC2CCCF-5BA3-48CD-A567-29FC0D69B7B2}"/>
    <dgm:cxn modelId="{60E0BCEE-99C1-4F92-9992-01087D6B31FF}" type="presOf" srcId="{6EFF58F6-420B-47C4-A080-C97F9D7B0D61}" destId="{6BAFBE1E-DF91-4367-96DD-941931509BF1}" srcOrd="0" destOrd="2" presId="urn:microsoft.com/office/officeart/2005/8/layout/chevron2"/>
    <dgm:cxn modelId="{9E576729-EB0D-48AC-8383-F4F563D9D18B}" type="presOf" srcId="{A3C0AFF0-126E-46C2-9438-79CDEB8D1AF3}" destId="{90ED0E3B-46AC-41B4-9799-FAD5AE219D31}" srcOrd="0" destOrd="0" presId="urn:microsoft.com/office/officeart/2005/8/layout/chevron2"/>
    <dgm:cxn modelId="{91457EE8-5A8F-4B9D-8527-5BA9939A049A}" srcId="{65AED733-7EBA-49E7-B5C5-7F3A36945C74}" destId="{F6FAEA5A-97CD-4338-9694-F2C7B8EA84CB}" srcOrd="0" destOrd="0" parTransId="{0D0016AE-C373-4496-A6B3-69375B657C86}" sibTransId="{0598871F-D365-42D1-BDCA-AE16CCC3D940}"/>
    <dgm:cxn modelId="{0712E1DD-70D4-4C7F-AC1D-7AE69EE4F9F3}" type="presOf" srcId="{FAAFE30C-C139-40D5-A280-C5AB9C0D27BF}" destId="{C95BEE21-C561-4443-95F5-9B77A3D55FD5}" srcOrd="0" destOrd="0" presId="urn:microsoft.com/office/officeart/2005/8/layout/chevron2"/>
    <dgm:cxn modelId="{C5510A17-5BF5-4C92-BABA-C2C08C23E85A}" srcId="{9827D736-1CF0-4AE3-A2D6-7CCAF30D8D84}" destId="{4870A897-8EC8-47A3-9068-35A42CADADC0}" srcOrd="0" destOrd="0" parTransId="{E46161B5-A797-45C8-86C1-9B815D3B27F4}" sibTransId="{F10B3798-D785-4E04-A2B0-A2ABC76A56DF}"/>
    <dgm:cxn modelId="{E5C91D08-246D-4FD7-AC5B-C475E8A08F23}" srcId="{388AEA93-9AB7-46FF-957A-E7FC2802AA98}" destId="{DB7ED4D9-1A7D-452F-9B62-194FEDDCE771}" srcOrd="1" destOrd="0" parTransId="{B5F02B05-DEB8-4E88-BC82-ED227D9166A0}" sibTransId="{908E88DE-AE2C-4CBE-B54E-2D5B813C856E}"/>
    <dgm:cxn modelId="{ADAD393C-3464-423C-9C87-CCCB61C7996B}" type="presParOf" srcId="{7F65A94F-1779-48F4-9F00-A2C45B660E3C}" destId="{0F06071B-7F83-43EB-8D22-90F9A5919E47}" srcOrd="0" destOrd="0" presId="urn:microsoft.com/office/officeart/2005/8/layout/chevron2"/>
    <dgm:cxn modelId="{5842EC46-5B4F-4B17-A458-971A65E95A5F}" type="presParOf" srcId="{0F06071B-7F83-43EB-8D22-90F9A5919E47}" destId="{4072DD81-F21F-4705-AF9E-9F61B02FCD33}" srcOrd="0" destOrd="0" presId="urn:microsoft.com/office/officeart/2005/8/layout/chevron2"/>
    <dgm:cxn modelId="{FA0E4435-A510-4BB8-9745-801A72CD0FE7}" type="presParOf" srcId="{0F06071B-7F83-43EB-8D22-90F9A5919E47}" destId="{6BAFBE1E-DF91-4367-96DD-941931509BF1}" srcOrd="1" destOrd="0" presId="urn:microsoft.com/office/officeart/2005/8/layout/chevron2"/>
    <dgm:cxn modelId="{ED0E9A88-8321-4E37-8107-4326DFA3C242}" type="presParOf" srcId="{7F65A94F-1779-48F4-9F00-A2C45B660E3C}" destId="{80FCB53B-2F76-4B82-8970-4C0839B47E40}" srcOrd="1" destOrd="0" presId="urn:microsoft.com/office/officeart/2005/8/layout/chevron2"/>
    <dgm:cxn modelId="{EDA74F60-A7E9-4367-9BEB-DB0ACFEE507A}" type="presParOf" srcId="{7F65A94F-1779-48F4-9F00-A2C45B660E3C}" destId="{7E04D118-9941-4C65-8B9B-5B767601D0AD}" srcOrd="2" destOrd="0" presId="urn:microsoft.com/office/officeart/2005/8/layout/chevron2"/>
    <dgm:cxn modelId="{F9DEF60D-6630-44C4-8584-88AD897017ED}" type="presParOf" srcId="{7E04D118-9941-4C65-8B9B-5B767601D0AD}" destId="{8687473F-3EAE-4262-B5EC-4243751BA8E0}" srcOrd="0" destOrd="0" presId="urn:microsoft.com/office/officeart/2005/8/layout/chevron2"/>
    <dgm:cxn modelId="{314FDC4D-4C11-409B-BA0A-D34342CE79A5}" type="presParOf" srcId="{7E04D118-9941-4C65-8B9B-5B767601D0AD}" destId="{1A604A93-5891-423F-A50B-BF825BCBE42C}" srcOrd="1" destOrd="0" presId="urn:microsoft.com/office/officeart/2005/8/layout/chevron2"/>
    <dgm:cxn modelId="{E432EEEF-E296-4969-A24F-DA5E23ED04FA}" type="presParOf" srcId="{7F65A94F-1779-48F4-9F00-A2C45B660E3C}" destId="{5BB47CD1-8DF7-42F6-B6E1-77522E90F9D9}" srcOrd="3" destOrd="0" presId="urn:microsoft.com/office/officeart/2005/8/layout/chevron2"/>
    <dgm:cxn modelId="{BA54E848-07E3-4A83-B41F-C156008D5259}" type="presParOf" srcId="{7F65A94F-1779-48F4-9F00-A2C45B660E3C}" destId="{22883A91-09D3-48CD-A0A0-A02288EA46D3}" srcOrd="4" destOrd="0" presId="urn:microsoft.com/office/officeart/2005/8/layout/chevron2"/>
    <dgm:cxn modelId="{D4C7DB82-CE22-429B-A6BC-E10A5E9E6183}" type="presParOf" srcId="{22883A91-09D3-48CD-A0A0-A02288EA46D3}" destId="{2BCBC8C4-24FD-4EC7-B38D-EB7BDBE9C285}" srcOrd="0" destOrd="0" presId="urn:microsoft.com/office/officeart/2005/8/layout/chevron2"/>
    <dgm:cxn modelId="{8ED517D8-606D-4DE8-8C33-5D87FF84261C}" type="presParOf" srcId="{22883A91-09D3-48CD-A0A0-A02288EA46D3}" destId="{A89106F7-B2BB-496B-A195-A456FE58FCD6}" srcOrd="1" destOrd="0" presId="urn:microsoft.com/office/officeart/2005/8/layout/chevron2"/>
    <dgm:cxn modelId="{787EBEFA-A51C-4A82-B3B3-D580636505CB}" type="presParOf" srcId="{7F65A94F-1779-48F4-9F00-A2C45B660E3C}" destId="{495D7C3E-BB28-4793-9C72-FC13A56293DD}" srcOrd="5" destOrd="0" presId="urn:microsoft.com/office/officeart/2005/8/layout/chevron2"/>
    <dgm:cxn modelId="{BA68AE51-F4D4-4F86-B253-BAE5E6F39600}" type="presParOf" srcId="{7F65A94F-1779-48F4-9F00-A2C45B660E3C}" destId="{F1968E8F-BFF4-4343-A113-E143BDCBC4D1}" srcOrd="6" destOrd="0" presId="urn:microsoft.com/office/officeart/2005/8/layout/chevron2"/>
    <dgm:cxn modelId="{4D06A202-A89F-480D-B341-BD38A0FDAB8F}" type="presParOf" srcId="{F1968E8F-BFF4-4343-A113-E143BDCBC4D1}" destId="{90ED0E3B-46AC-41B4-9799-FAD5AE219D31}" srcOrd="0" destOrd="0" presId="urn:microsoft.com/office/officeart/2005/8/layout/chevron2"/>
    <dgm:cxn modelId="{69197DA7-4A01-4C9E-ABE3-72BFC90171D6}" type="presParOf" srcId="{F1968E8F-BFF4-4343-A113-E143BDCBC4D1}" destId="{C95BEE21-C561-4443-95F5-9B77A3D55FD5}" srcOrd="1" destOrd="0" presId="urn:microsoft.com/office/officeart/2005/8/layout/chevron2"/>
    <dgm:cxn modelId="{98ECE203-814B-48DB-BFFF-A1E81346EE17}" type="presParOf" srcId="{7F65A94F-1779-48F4-9F00-A2C45B660E3C}" destId="{3A69F61F-3FA5-4582-B238-835208AC6770}" srcOrd="7" destOrd="0" presId="urn:microsoft.com/office/officeart/2005/8/layout/chevron2"/>
    <dgm:cxn modelId="{CCA6EE83-81AC-4731-9598-36954789DB4E}" type="presParOf" srcId="{7F65A94F-1779-48F4-9F00-A2C45B660E3C}" destId="{D4C1734B-C5C5-46DA-90C9-BA66D19C6DF6}" srcOrd="8" destOrd="0" presId="urn:microsoft.com/office/officeart/2005/8/layout/chevron2"/>
    <dgm:cxn modelId="{3EC6210E-3D5E-4479-A63E-74C3A10FAFE8}" type="presParOf" srcId="{D4C1734B-C5C5-46DA-90C9-BA66D19C6DF6}" destId="{C8F56B54-2BA6-4AFA-8F5E-4138CB9CAA22}" srcOrd="0" destOrd="0" presId="urn:microsoft.com/office/officeart/2005/8/layout/chevron2"/>
    <dgm:cxn modelId="{4794323B-ABD4-4D60-8D97-DEF770EAE79C}" type="presParOf" srcId="{D4C1734B-C5C5-46DA-90C9-BA66D19C6DF6}" destId="{2CE85D94-55D2-43AF-9849-A3431BE644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9C11BD-D0AA-4301-8BDD-640D6688ADF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D7C9BD1-6202-4BAF-8C74-668533FFA59A}">
      <dgm:prSet phldrT="[Text]"/>
      <dgm:spPr/>
      <dgm:t>
        <a:bodyPr/>
        <a:lstStyle/>
        <a:p>
          <a:endParaRPr lang="en-GB" dirty="0" smtClean="0"/>
        </a:p>
        <a:p>
          <a:r>
            <a:rPr lang="en-GB" dirty="0" smtClean="0"/>
            <a:t>Cultural pollution</a:t>
          </a:r>
          <a:endParaRPr lang="en-GB" dirty="0"/>
        </a:p>
      </dgm:t>
    </dgm:pt>
    <dgm:pt modelId="{4F54202C-3723-43CD-B671-CCF672B5DE05}" type="parTrans" cxnId="{4110C6C5-D06E-4C7B-A9CC-FE89A98214C4}">
      <dgm:prSet/>
      <dgm:spPr/>
      <dgm:t>
        <a:bodyPr/>
        <a:lstStyle/>
        <a:p>
          <a:endParaRPr lang="en-GB"/>
        </a:p>
      </dgm:t>
    </dgm:pt>
    <dgm:pt modelId="{2229D4BE-B596-480E-A639-9782FFE9C7DC}" type="sibTrans" cxnId="{4110C6C5-D06E-4C7B-A9CC-FE89A98214C4}">
      <dgm:prSet/>
      <dgm:spPr/>
      <dgm:t>
        <a:bodyPr/>
        <a:lstStyle/>
        <a:p>
          <a:endParaRPr lang="en-GB"/>
        </a:p>
      </dgm:t>
    </dgm:pt>
    <dgm:pt modelId="{DDAEFA5B-DA21-447E-A4EB-78DE7DAE18DB}">
      <dgm:prSet phldrT="[Text]"/>
      <dgm:spPr/>
      <dgm:t>
        <a:bodyPr/>
        <a:lstStyle/>
        <a:p>
          <a:endParaRPr lang="en-GB" dirty="0" smtClean="0"/>
        </a:p>
        <a:p>
          <a:r>
            <a:rPr lang="en-GB" dirty="0" smtClean="0"/>
            <a:t>Blame victim</a:t>
          </a:r>
          <a:endParaRPr lang="en-GB" dirty="0"/>
        </a:p>
      </dgm:t>
    </dgm:pt>
    <dgm:pt modelId="{1228E40E-E292-4638-9007-3CEFAB1A8637}" type="parTrans" cxnId="{55D24131-01BE-4AE1-BED7-6395A14D893B}">
      <dgm:prSet/>
      <dgm:spPr/>
      <dgm:t>
        <a:bodyPr/>
        <a:lstStyle/>
        <a:p>
          <a:endParaRPr lang="en-GB"/>
        </a:p>
      </dgm:t>
    </dgm:pt>
    <dgm:pt modelId="{F1F9504C-DA0F-4FFE-AD9C-CDF4F8973062}" type="sibTrans" cxnId="{55D24131-01BE-4AE1-BED7-6395A14D893B}">
      <dgm:prSet/>
      <dgm:spPr/>
      <dgm:t>
        <a:bodyPr/>
        <a:lstStyle/>
        <a:p>
          <a:endParaRPr lang="en-GB"/>
        </a:p>
      </dgm:t>
    </dgm:pt>
    <dgm:pt modelId="{2A9466D1-716E-4A3E-800C-94975A5844A3}">
      <dgm:prSet phldrT="[Text]"/>
      <dgm:spPr/>
      <dgm:t>
        <a:bodyPr/>
        <a:lstStyle/>
        <a:p>
          <a:endParaRPr lang="en-GB" dirty="0" smtClean="0"/>
        </a:p>
        <a:p>
          <a:r>
            <a:rPr lang="en-GB" dirty="0" smtClean="0"/>
            <a:t>Change social system</a:t>
          </a:r>
          <a:endParaRPr lang="en-GB" dirty="0"/>
        </a:p>
      </dgm:t>
    </dgm:pt>
    <dgm:pt modelId="{38CB55A1-B5E8-4E69-8DC0-B207B5ED602D}" type="parTrans" cxnId="{080EFEDA-C3DA-43EF-8593-E9CD52AE35F3}">
      <dgm:prSet/>
      <dgm:spPr/>
      <dgm:t>
        <a:bodyPr/>
        <a:lstStyle/>
        <a:p>
          <a:endParaRPr lang="en-GB"/>
        </a:p>
      </dgm:t>
    </dgm:pt>
    <dgm:pt modelId="{F7EBB694-707C-4752-A118-78728E5826CA}" type="sibTrans" cxnId="{080EFEDA-C3DA-43EF-8593-E9CD52AE35F3}">
      <dgm:prSet/>
      <dgm:spPr/>
      <dgm:t>
        <a:bodyPr/>
        <a:lstStyle/>
        <a:p>
          <a:endParaRPr lang="en-GB"/>
        </a:p>
      </dgm:t>
    </dgm:pt>
    <dgm:pt modelId="{0EDDA4BB-C4F9-4079-B97C-720184BA9C69}" type="pres">
      <dgm:prSet presAssocID="{4B9C11BD-D0AA-4301-8BDD-640D6688ADF7}" presName="arrowDiagram" presStyleCnt="0">
        <dgm:presLayoutVars>
          <dgm:chMax val="5"/>
          <dgm:dir/>
          <dgm:resizeHandles val="exact"/>
        </dgm:presLayoutVars>
      </dgm:prSet>
      <dgm:spPr/>
    </dgm:pt>
    <dgm:pt modelId="{43A58EC8-3688-4E5E-AD5F-E895930C7919}" type="pres">
      <dgm:prSet presAssocID="{4B9C11BD-D0AA-4301-8BDD-640D6688ADF7}" presName="arrow" presStyleLbl="bgShp" presStyleIdx="0" presStyleCnt="1"/>
      <dgm:spPr>
        <a:solidFill>
          <a:srgbClr val="00B0F0"/>
        </a:solidFill>
      </dgm:spPr>
    </dgm:pt>
    <dgm:pt modelId="{3BA5DE3D-1713-482A-9EF9-EBE49299B31A}" type="pres">
      <dgm:prSet presAssocID="{4B9C11BD-D0AA-4301-8BDD-640D6688ADF7}" presName="arrowDiagram3" presStyleCnt="0"/>
      <dgm:spPr/>
    </dgm:pt>
    <dgm:pt modelId="{FC1C95DA-EC42-4E65-A6B6-E16AE18EFA80}" type="pres">
      <dgm:prSet presAssocID="{BD7C9BD1-6202-4BAF-8C74-668533FFA59A}" presName="bullet3a" presStyleLbl="node1" presStyleIdx="0" presStyleCnt="3"/>
      <dgm:spPr>
        <a:solidFill>
          <a:srgbClr val="000099"/>
        </a:solidFill>
      </dgm:spPr>
    </dgm:pt>
    <dgm:pt modelId="{7C9E85A8-256D-456A-95A8-05EA8F2FB360}" type="pres">
      <dgm:prSet presAssocID="{BD7C9BD1-6202-4BAF-8C74-668533FFA59A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836D30-483C-47EA-B731-25D50BB89FA9}" type="pres">
      <dgm:prSet presAssocID="{DDAEFA5B-DA21-447E-A4EB-78DE7DAE18DB}" presName="bullet3b" presStyleLbl="node1" presStyleIdx="1" presStyleCnt="3"/>
      <dgm:spPr>
        <a:solidFill>
          <a:srgbClr val="000099"/>
        </a:solidFill>
      </dgm:spPr>
    </dgm:pt>
    <dgm:pt modelId="{5DD0E9D6-CA1C-4E93-B30C-3143FF3469DC}" type="pres">
      <dgm:prSet presAssocID="{DDAEFA5B-DA21-447E-A4EB-78DE7DAE18DB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8CC22C-4EC4-40E6-AFD0-C6294C3DAE6C}" type="pres">
      <dgm:prSet presAssocID="{2A9466D1-716E-4A3E-800C-94975A5844A3}" presName="bullet3c" presStyleLbl="node1" presStyleIdx="2" presStyleCnt="3"/>
      <dgm:spPr>
        <a:solidFill>
          <a:srgbClr val="000099"/>
        </a:solidFill>
      </dgm:spPr>
    </dgm:pt>
    <dgm:pt modelId="{F1289DA7-ECD7-4E03-B29E-319498D39698}" type="pres">
      <dgm:prSet presAssocID="{2A9466D1-716E-4A3E-800C-94975A5844A3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1021E47-924B-4F75-B2B6-A3D22FDFCCEF}" type="presOf" srcId="{2A9466D1-716E-4A3E-800C-94975A5844A3}" destId="{F1289DA7-ECD7-4E03-B29E-319498D39698}" srcOrd="0" destOrd="0" presId="urn:microsoft.com/office/officeart/2005/8/layout/arrow2"/>
    <dgm:cxn modelId="{080EFEDA-C3DA-43EF-8593-E9CD52AE35F3}" srcId="{4B9C11BD-D0AA-4301-8BDD-640D6688ADF7}" destId="{2A9466D1-716E-4A3E-800C-94975A5844A3}" srcOrd="2" destOrd="0" parTransId="{38CB55A1-B5E8-4E69-8DC0-B207B5ED602D}" sibTransId="{F7EBB694-707C-4752-A118-78728E5826CA}"/>
    <dgm:cxn modelId="{55D24131-01BE-4AE1-BED7-6395A14D893B}" srcId="{4B9C11BD-D0AA-4301-8BDD-640D6688ADF7}" destId="{DDAEFA5B-DA21-447E-A4EB-78DE7DAE18DB}" srcOrd="1" destOrd="0" parTransId="{1228E40E-E292-4638-9007-3CEFAB1A8637}" sibTransId="{F1F9504C-DA0F-4FFE-AD9C-CDF4F8973062}"/>
    <dgm:cxn modelId="{B85CF84F-B64F-48D5-B849-95BBF27620E1}" type="presOf" srcId="{4B9C11BD-D0AA-4301-8BDD-640D6688ADF7}" destId="{0EDDA4BB-C4F9-4079-B97C-720184BA9C69}" srcOrd="0" destOrd="0" presId="urn:microsoft.com/office/officeart/2005/8/layout/arrow2"/>
    <dgm:cxn modelId="{14D7E8FE-6C2C-4ED2-A123-D1278B284019}" type="presOf" srcId="{BD7C9BD1-6202-4BAF-8C74-668533FFA59A}" destId="{7C9E85A8-256D-456A-95A8-05EA8F2FB360}" srcOrd="0" destOrd="0" presId="urn:microsoft.com/office/officeart/2005/8/layout/arrow2"/>
    <dgm:cxn modelId="{4110C6C5-D06E-4C7B-A9CC-FE89A98214C4}" srcId="{4B9C11BD-D0AA-4301-8BDD-640D6688ADF7}" destId="{BD7C9BD1-6202-4BAF-8C74-668533FFA59A}" srcOrd="0" destOrd="0" parTransId="{4F54202C-3723-43CD-B671-CCF672B5DE05}" sibTransId="{2229D4BE-B596-480E-A639-9782FFE9C7DC}"/>
    <dgm:cxn modelId="{A727805B-E324-44D9-B07E-2FC3CDE1F5E4}" type="presOf" srcId="{DDAEFA5B-DA21-447E-A4EB-78DE7DAE18DB}" destId="{5DD0E9D6-CA1C-4E93-B30C-3143FF3469DC}" srcOrd="0" destOrd="0" presId="urn:microsoft.com/office/officeart/2005/8/layout/arrow2"/>
    <dgm:cxn modelId="{21D5DA81-8212-488E-B026-51F4013139AC}" type="presParOf" srcId="{0EDDA4BB-C4F9-4079-B97C-720184BA9C69}" destId="{43A58EC8-3688-4E5E-AD5F-E895930C7919}" srcOrd="0" destOrd="0" presId="urn:microsoft.com/office/officeart/2005/8/layout/arrow2"/>
    <dgm:cxn modelId="{B0C88643-19EA-405C-9807-AA764B14A33D}" type="presParOf" srcId="{0EDDA4BB-C4F9-4079-B97C-720184BA9C69}" destId="{3BA5DE3D-1713-482A-9EF9-EBE49299B31A}" srcOrd="1" destOrd="0" presId="urn:microsoft.com/office/officeart/2005/8/layout/arrow2"/>
    <dgm:cxn modelId="{5A4E848D-C046-4420-A45E-594D5728F128}" type="presParOf" srcId="{3BA5DE3D-1713-482A-9EF9-EBE49299B31A}" destId="{FC1C95DA-EC42-4E65-A6B6-E16AE18EFA80}" srcOrd="0" destOrd="0" presId="urn:microsoft.com/office/officeart/2005/8/layout/arrow2"/>
    <dgm:cxn modelId="{EF98ABE3-0451-437C-AA24-C1AF07AD4F19}" type="presParOf" srcId="{3BA5DE3D-1713-482A-9EF9-EBE49299B31A}" destId="{7C9E85A8-256D-456A-95A8-05EA8F2FB360}" srcOrd="1" destOrd="0" presId="urn:microsoft.com/office/officeart/2005/8/layout/arrow2"/>
    <dgm:cxn modelId="{BA3A699D-9ABA-4BBA-82C7-4826921DEB80}" type="presParOf" srcId="{3BA5DE3D-1713-482A-9EF9-EBE49299B31A}" destId="{CC836D30-483C-47EA-B731-25D50BB89FA9}" srcOrd="2" destOrd="0" presId="urn:microsoft.com/office/officeart/2005/8/layout/arrow2"/>
    <dgm:cxn modelId="{5C821776-6CE5-4A61-8D95-E3350A99F1A0}" type="presParOf" srcId="{3BA5DE3D-1713-482A-9EF9-EBE49299B31A}" destId="{5DD0E9D6-CA1C-4E93-B30C-3143FF3469DC}" srcOrd="3" destOrd="0" presId="urn:microsoft.com/office/officeart/2005/8/layout/arrow2"/>
    <dgm:cxn modelId="{1EE465F5-C605-41D6-A892-51AC2DE16B97}" type="presParOf" srcId="{3BA5DE3D-1713-482A-9EF9-EBE49299B31A}" destId="{568CC22C-4EC4-40E6-AFD0-C6294C3DAE6C}" srcOrd="4" destOrd="0" presId="urn:microsoft.com/office/officeart/2005/8/layout/arrow2"/>
    <dgm:cxn modelId="{D0E78BBD-8D0E-4BB3-BB23-EF2D719C20A7}" type="presParOf" srcId="{3BA5DE3D-1713-482A-9EF9-EBE49299B31A}" destId="{F1289DA7-ECD7-4E03-B29E-319498D3969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72DD81-F21F-4705-AF9E-9F61B02FCD33}">
      <dsp:nvSpPr>
        <dsp:cNvPr id="0" name=""/>
        <dsp:cNvSpPr/>
      </dsp:nvSpPr>
      <dsp:spPr>
        <a:xfrm rot="5400000">
          <a:off x="-171391" y="176594"/>
          <a:ext cx="1142608" cy="7998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Basic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needs</a:t>
          </a:r>
          <a:endParaRPr lang="en-GB" sz="1400" kern="1200" dirty="0"/>
        </a:p>
      </dsp:txBody>
      <dsp:txXfrm rot="5400000">
        <a:off x="-171391" y="176594"/>
        <a:ext cx="1142608" cy="799826"/>
      </dsp:txXfrm>
    </dsp:sp>
    <dsp:sp modelId="{6BAFBE1E-DF91-4367-96DD-941931509BF1}">
      <dsp:nvSpPr>
        <dsp:cNvPr id="0" name=""/>
        <dsp:cNvSpPr/>
      </dsp:nvSpPr>
      <dsp:spPr>
        <a:xfrm rot="5400000">
          <a:off x="4143169" y="-3338140"/>
          <a:ext cx="743086" cy="7429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Defecation-urination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Nutrition-hydration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Menstruation</a:t>
          </a:r>
          <a:endParaRPr lang="en-GB" sz="1400" kern="1200" dirty="0"/>
        </a:p>
      </dsp:txBody>
      <dsp:txXfrm rot="5400000">
        <a:off x="4143169" y="-3338140"/>
        <a:ext cx="743086" cy="7429773"/>
      </dsp:txXfrm>
    </dsp:sp>
    <dsp:sp modelId="{8687473F-3EAE-4262-B5EC-4243751BA8E0}">
      <dsp:nvSpPr>
        <dsp:cNvPr id="0" name=""/>
        <dsp:cNvSpPr/>
      </dsp:nvSpPr>
      <dsp:spPr>
        <a:xfrm rot="5400000">
          <a:off x="-171391" y="1202790"/>
          <a:ext cx="1142608" cy="7998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Facilities and resources</a:t>
          </a:r>
          <a:endParaRPr lang="en-GB" sz="1400" kern="1200" dirty="0"/>
        </a:p>
      </dsp:txBody>
      <dsp:txXfrm rot="5400000">
        <a:off x="-171391" y="1202790"/>
        <a:ext cx="1142608" cy="799826"/>
      </dsp:txXfrm>
    </dsp:sp>
    <dsp:sp modelId="{1A604A93-5891-423F-A50B-BF825BCBE42C}">
      <dsp:nvSpPr>
        <dsp:cNvPr id="0" name=""/>
        <dsp:cNvSpPr/>
      </dsp:nvSpPr>
      <dsp:spPr>
        <a:xfrm rot="5400000">
          <a:off x="4143365" y="-2247872"/>
          <a:ext cx="742695" cy="73012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Toilets and fields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Water and food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Absorbent materials</a:t>
          </a:r>
          <a:endParaRPr lang="en-GB" sz="1400" kern="1200" dirty="0"/>
        </a:p>
      </dsp:txBody>
      <dsp:txXfrm rot="5400000">
        <a:off x="4143365" y="-2247872"/>
        <a:ext cx="742695" cy="7301238"/>
      </dsp:txXfrm>
    </dsp:sp>
    <dsp:sp modelId="{2BCBC8C4-24FD-4EC7-B38D-EB7BDBE9C285}">
      <dsp:nvSpPr>
        <dsp:cNvPr id="0" name=""/>
        <dsp:cNvSpPr/>
      </dsp:nvSpPr>
      <dsp:spPr>
        <a:xfrm rot="5400000">
          <a:off x="-171391" y="2228986"/>
          <a:ext cx="1142608" cy="7998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Use-mitigating factors</a:t>
          </a:r>
          <a:endParaRPr lang="en-GB" sz="1200" kern="1200" dirty="0"/>
        </a:p>
      </dsp:txBody>
      <dsp:txXfrm rot="5400000">
        <a:off x="-171391" y="2228986"/>
        <a:ext cx="1142608" cy="799826"/>
      </dsp:txXfrm>
    </dsp:sp>
    <dsp:sp modelId="{A89106F7-B2BB-496B-A195-A456FE58FCD6}">
      <dsp:nvSpPr>
        <dsp:cNvPr id="0" name=""/>
        <dsp:cNvSpPr/>
      </dsp:nvSpPr>
      <dsp:spPr>
        <a:xfrm rot="5400000">
          <a:off x="4143365" y="-1221675"/>
          <a:ext cx="742695" cy="73012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Personal prior experience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Family and community experience and expectations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Social and cultural values</a:t>
          </a:r>
          <a:endParaRPr lang="en-GB" sz="1400" kern="1200" dirty="0"/>
        </a:p>
      </dsp:txBody>
      <dsp:txXfrm rot="5400000">
        <a:off x="4143365" y="-1221675"/>
        <a:ext cx="742695" cy="7301238"/>
      </dsp:txXfrm>
    </dsp:sp>
    <dsp:sp modelId="{90ED0E3B-46AC-41B4-9799-FAD5AE219D31}">
      <dsp:nvSpPr>
        <dsp:cNvPr id="0" name=""/>
        <dsp:cNvSpPr/>
      </dsp:nvSpPr>
      <dsp:spPr>
        <a:xfrm rot="5400000">
          <a:off x="-171391" y="3255183"/>
          <a:ext cx="1142608" cy="7998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Practice</a:t>
          </a:r>
          <a:endParaRPr lang="en-GB" sz="1400" kern="1200" dirty="0"/>
        </a:p>
      </dsp:txBody>
      <dsp:txXfrm rot="5400000">
        <a:off x="-171391" y="3255183"/>
        <a:ext cx="1142608" cy="799826"/>
      </dsp:txXfrm>
    </dsp:sp>
    <dsp:sp modelId="{C95BEE21-C561-4443-95F5-9B77A3D55FD5}">
      <dsp:nvSpPr>
        <dsp:cNvPr id="0" name=""/>
        <dsp:cNvSpPr/>
      </dsp:nvSpPr>
      <dsp:spPr>
        <a:xfrm rot="5400000">
          <a:off x="4143365" y="-195479"/>
          <a:ext cx="742695" cy="73012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WASH-related behaviour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Indicated adjustments to dietary and fluid intake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Menstrual hygiene</a:t>
          </a:r>
          <a:endParaRPr lang="en-GB" sz="1400" kern="1200" dirty="0"/>
        </a:p>
      </dsp:txBody>
      <dsp:txXfrm rot="5400000">
        <a:off x="4143365" y="-195479"/>
        <a:ext cx="742695" cy="7301238"/>
      </dsp:txXfrm>
    </dsp:sp>
    <dsp:sp modelId="{C8F56B54-2BA6-4AFA-8F5E-4138CB9CAA22}">
      <dsp:nvSpPr>
        <dsp:cNvPr id="0" name=""/>
        <dsp:cNvSpPr/>
      </dsp:nvSpPr>
      <dsp:spPr>
        <a:xfrm rot="5400000">
          <a:off x="-171391" y="4281379"/>
          <a:ext cx="1142608" cy="7998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Health impact</a:t>
          </a:r>
          <a:endParaRPr lang="en-GB" sz="1200" kern="1200" dirty="0"/>
        </a:p>
      </dsp:txBody>
      <dsp:txXfrm rot="5400000">
        <a:off x="-171391" y="4281379"/>
        <a:ext cx="1142608" cy="799826"/>
      </dsp:txXfrm>
    </dsp:sp>
    <dsp:sp modelId="{2CE85D94-55D2-43AF-9849-A3431BE64453}">
      <dsp:nvSpPr>
        <dsp:cNvPr id="0" name=""/>
        <dsp:cNvSpPr/>
      </dsp:nvSpPr>
      <dsp:spPr>
        <a:xfrm rot="5400000">
          <a:off x="4143365" y="830716"/>
          <a:ext cx="742695" cy="73012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Self-perceived health problems or benefits of reported practice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Psychosocial effects: personal, family and community</a:t>
          </a:r>
          <a:endParaRPr lang="en-GB" sz="1400" kern="1200" dirty="0"/>
        </a:p>
      </dsp:txBody>
      <dsp:txXfrm rot="5400000">
        <a:off x="4143365" y="830716"/>
        <a:ext cx="742695" cy="73012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946CB-D794-48AE-A09F-BBAC3540BCF7}" type="datetimeFigureOut">
              <a:rPr lang="en-IN" smtClean="0"/>
              <a:pPr/>
              <a:t>16-12-2013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DD008-ABE2-4008-BBB5-7AC2D1D0110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52441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04B13-6810-4E17-9C46-64E9541F3CAC}" type="datetimeFigureOut">
              <a:rPr lang="en-IN" smtClean="0"/>
              <a:pPr/>
              <a:t>16-12-2013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0A86F-F385-4A7E-BEA7-AF7E39315B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0102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A86F-F385-4A7E-BEA7-AF7E39315B6A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2738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01F0-6C3B-4053-BB68-53F8B9470FAE}" type="datetimeFigureOut">
              <a:rPr lang="fr-CH" smtClean="0"/>
              <a:pPr/>
              <a:t>16.12.2013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B002-10D4-43AC-847F-BA96F4D2B4E5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46505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01F0-6C3B-4053-BB68-53F8B9470FAE}" type="datetimeFigureOut">
              <a:rPr lang="fr-CH" smtClean="0"/>
              <a:pPr/>
              <a:t>16.12.2013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B002-10D4-43AC-847F-BA96F4D2B4E5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32543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01F0-6C3B-4053-BB68-53F8B9470FAE}" type="datetimeFigureOut">
              <a:rPr lang="fr-CH" smtClean="0"/>
              <a:pPr/>
              <a:t>16.12.2013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B002-10D4-43AC-847F-BA96F4D2B4E5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90791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01F0-6C3B-4053-BB68-53F8B9470FAE}" type="datetimeFigureOut">
              <a:rPr lang="fr-CH" smtClean="0"/>
              <a:pPr/>
              <a:t>16.12.2013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B002-10D4-43AC-847F-BA96F4D2B4E5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15026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01F0-6C3B-4053-BB68-53F8B9470FAE}" type="datetimeFigureOut">
              <a:rPr lang="fr-CH" smtClean="0"/>
              <a:pPr/>
              <a:t>16.12.2013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B002-10D4-43AC-847F-BA96F4D2B4E5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428789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01F0-6C3B-4053-BB68-53F8B9470FAE}" type="datetimeFigureOut">
              <a:rPr lang="fr-CH" smtClean="0"/>
              <a:pPr/>
              <a:t>16.12.2013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B002-10D4-43AC-847F-BA96F4D2B4E5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64468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01F0-6C3B-4053-BB68-53F8B9470FAE}" type="datetimeFigureOut">
              <a:rPr lang="fr-CH" smtClean="0"/>
              <a:pPr/>
              <a:t>16.12.2013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B002-10D4-43AC-847F-BA96F4D2B4E5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13693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01F0-6C3B-4053-BB68-53F8B9470FAE}" type="datetimeFigureOut">
              <a:rPr lang="fr-CH" smtClean="0"/>
              <a:pPr/>
              <a:t>16.12.2013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B002-10D4-43AC-847F-BA96F4D2B4E5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28441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01F0-6C3B-4053-BB68-53F8B9470FAE}" type="datetimeFigureOut">
              <a:rPr lang="fr-CH" smtClean="0"/>
              <a:pPr/>
              <a:t>16.12.2013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B002-10D4-43AC-847F-BA96F4D2B4E5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79927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01F0-6C3B-4053-BB68-53F8B9470FAE}" type="datetimeFigureOut">
              <a:rPr lang="fr-CH" smtClean="0"/>
              <a:pPr/>
              <a:t>16.12.2013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B002-10D4-43AC-847F-BA96F4D2B4E5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80181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01F0-6C3B-4053-BB68-53F8B9470FAE}" type="datetimeFigureOut">
              <a:rPr lang="fr-CH" smtClean="0"/>
              <a:pPr/>
              <a:t>16.12.2013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B002-10D4-43AC-847F-BA96F4D2B4E5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73319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901F0-6C3B-4053-BB68-53F8B9470FAE}" type="datetimeFigureOut">
              <a:rPr lang="fr-CH" smtClean="0"/>
              <a:pPr/>
              <a:t>16.12.2013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0B002-10D4-43AC-847F-BA96F4D2B4E5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00217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352928" cy="147002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IN" sz="3600" b="1" dirty="0" smtClean="0"/>
              <a:t/>
            </a:r>
            <a:br>
              <a:rPr lang="en-IN" sz="3600" b="1" dirty="0" smtClean="0"/>
            </a:br>
            <a:r>
              <a:rPr lang="en-IN" sz="3600" b="1" dirty="0"/>
              <a:t/>
            </a:r>
            <a:br>
              <a:rPr lang="en-IN" sz="3600" b="1" dirty="0"/>
            </a:br>
            <a:r>
              <a:rPr lang="en-IN" sz="3600" b="1" dirty="0" smtClean="0"/>
              <a:t/>
            </a:r>
            <a:br>
              <a:rPr lang="en-IN" sz="3600" b="1" dirty="0" smtClean="0"/>
            </a:br>
            <a:r>
              <a:rPr lang="en-IN" sz="3600" b="1" dirty="0" smtClean="0"/>
              <a:t>Women</a:t>
            </a:r>
            <a:r>
              <a:rPr lang="en-IN" sz="3600" b="1" dirty="0"/>
              <a:t>, WASH and Health in Rural Pune District</a:t>
            </a:r>
            <a:br>
              <a:rPr lang="en-IN" sz="3600" b="1" dirty="0"/>
            </a:br>
            <a:r>
              <a:rPr lang="en-IN" sz="3600" b="1" i="1" dirty="0"/>
              <a:t>Identifying stress and unmet needs</a:t>
            </a:r>
            <a:r>
              <a:rPr lang="en-IN" b="1" i="1" dirty="0"/>
              <a:t/>
            </a:r>
            <a:br>
              <a:rPr lang="en-IN" b="1" i="1" dirty="0"/>
            </a:br>
            <a:r>
              <a:rPr lang="en-IN" dirty="0"/>
              <a:t/>
            </a:r>
            <a:br>
              <a:rPr lang="en-IN" dirty="0"/>
            </a:b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344" y="2852936"/>
            <a:ext cx="8208912" cy="115212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tabLst>
                <a:tab pos="0" algn="l"/>
              </a:tabLst>
            </a:pPr>
            <a:r>
              <a:rPr lang="fr-CH" sz="2000" b="1" dirty="0" smtClean="0">
                <a:solidFill>
                  <a:schemeClr val="accent6">
                    <a:lumMod val="75000"/>
                  </a:schemeClr>
                </a:solidFill>
              </a:rPr>
              <a:t>Prof. Dr</a:t>
            </a:r>
            <a:r>
              <a:rPr lang="fr-CH" sz="2000" b="1" dirty="0">
                <a:solidFill>
                  <a:schemeClr val="accent6">
                    <a:lumMod val="75000"/>
                  </a:schemeClr>
                </a:solidFill>
              </a:rPr>
              <a:t>. Mitchell Weiss </a:t>
            </a:r>
            <a:r>
              <a:rPr lang="fr-CH" sz="2000" b="1" dirty="0" smtClean="0">
                <a:solidFill>
                  <a:schemeClr val="accent6">
                    <a:lumMod val="75000"/>
                  </a:schemeClr>
                </a:solidFill>
              </a:rPr>
              <a:t>			Dr. Sanjay Juvekar</a:t>
            </a:r>
          </a:p>
          <a:p>
            <a:pPr algn="l">
              <a:spcBef>
                <a:spcPts val="0"/>
              </a:spcBef>
            </a:pPr>
            <a:r>
              <a:rPr lang="fr-CH" sz="2000" b="1" dirty="0" err="1" smtClean="0">
                <a:solidFill>
                  <a:schemeClr val="accent6">
                    <a:lumMod val="75000"/>
                  </a:schemeClr>
                </a:solidFill>
              </a:rPr>
              <a:t>Swiss</a:t>
            </a:r>
            <a:r>
              <a:rPr lang="fr-CH" sz="2000" b="1" dirty="0" smtClean="0">
                <a:solidFill>
                  <a:schemeClr val="accent6">
                    <a:lumMod val="75000"/>
                  </a:schemeClr>
                </a:solidFill>
              </a:rPr>
              <a:t> TPH 				KEM </a:t>
            </a:r>
            <a:r>
              <a:rPr lang="fr-CH" sz="2000" b="1" dirty="0" err="1" smtClean="0">
                <a:solidFill>
                  <a:schemeClr val="accent6">
                    <a:lumMod val="75000"/>
                  </a:schemeClr>
                </a:solidFill>
              </a:rPr>
              <a:t>Hospital</a:t>
            </a:r>
            <a:r>
              <a:rPr lang="fr-CH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CH" sz="2000" b="1" dirty="0" err="1" smtClean="0">
                <a:solidFill>
                  <a:schemeClr val="accent6">
                    <a:lumMod val="75000"/>
                  </a:schemeClr>
                </a:solidFill>
              </a:rPr>
              <a:t>Research</a:t>
            </a:r>
            <a:r>
              <a:rPr lang="fr-CH" sz="2000" b="1" dirty="0" smtClean="0">
                <a:solidFill>
                  <a:schemeClr val="accent6">
                    <a:lumMod val="75000"/>
                  </a:schemeClr>
                </a:solidFill>
              </a:rPr>
              <a:t> Centre </a:t>
            </a:r>
          </a:p>
          <a:p>
            <a:pPr algn="l">
              <a:spcBef>
                <a:spcPts val="0"/>
              </a:spcBef>
            </a:pPr>
            <a:r>
              <a:rPr lang="fr-CH" sz="2000" b="1" dirty="0" smtClean="0">
                <a:solidFill>
                  <a:schemeClr val="accent6">
                    <a:lumMod val="75000"/>
                  </a:schemeClr>
                </a:solidFill>
              </a:rPr>
              <a:t>Basel, </a:t>
            </a:r>
            <a:r>
              <a:rPr lang="fr-CH" sz="2000" b="1" dirty="0" err="1" smtClean="0">
                <a:solidFill>
                  <a:schemeClr val="accent6">
                    <a:lumMod val="75000"/>
                  </a:schemeClr>
                </a:solidFill>
              </a:rPr>
              <a:t>Switzerland</a:t>
            </a:r>
            <a:r>
              <a:rPr lang="fr-CH" sz="2000" b="1" dirty="0" smtClean="0">
                <a:solidFill>
                  <a:schemeClr val="accent6">
                    <a:lumMod val="75000"/>
                  </a:schemeClr>
                </a:solidFill>
              </a:rPr>
              <a:t> 			Pune, </a:t>
            </a:r>
            <a:r>
              <a:rPr lang="fr-CH" sz="2000" b="1" dirty="0" err="1" smtClean="0">
                <a:solidFill>
                  <a:schemeClr val="accent6">
                    <a:lumMod val="75000"/>
                  </a:schemeClr>
                </a:solidFill>
              </a:rPr>
              <a:t>India</a:t>
            </a:r>
            <a:endParaRPr lang="fr-CH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deschainee\AppData\Local\Microsoft\Windows\Temporary Internet Files\Content.Outlook\4LBPLICB\Share_Logo_MAIN_STRAP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383" y="6032551"/>
            <a:ext cx="2051720" cy="6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7963" y="5956788"/>
            <a:ext cx="792088" cy="792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8570" y="4844812"/>
            <a:ext cx="52844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International Sanitation and Gender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</a:p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Park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Hotel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, New Delhi,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9-10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2013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54463"/>
            <a:ext cx="1763688" cy="11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6328"/>
            <a:ext cx="1152128" cy="113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60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73951"/>
            <a:ext cx="8229600" cy="694639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Aims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329135"/>
          </a:xfrm>
        </p:spPr>
        <p:txBody>
          <a:bodyPr>
            <a:normAutofit fontScale="70000" lnSpcReduction="2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n-IN" dirty="0"/>
              <a:t>Identify </a:t>
            </a:r>
            <a:r>
              <a:rPr lang="en-IN" b="1" dirty="0"/>
              <a:t>sources of psychosocial stress </a:t>
            </a:r>
            <a:r>
              <a:rPr lang="en-IN" dirty="0"/>
              <a:t>with reference to personal experience, reported accounts and perceived vulnerability to </a:t>
            </a:r>
            <a:r>
              <a:rPr lang="en-IN" b="1" dirty="0"/>
              <a:t>violence</a:t>
            </a:r>
            <a:r>
              <a:rPr lang="en-IN" dirty="0"/>
              <a:t> that affect access and use of various types of sanitation facilities and open defecation.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IN" dirty="0"/>
              <a:t>Identify women’s </a:t>
            </a:r>
            <a:r>
              <a:rPr lang="en-IN" b="1" dirty="0"/>
              <a:t>preferences, priorities, practices and perceived needs </a:t>
            </a:r>
            <a:r>
              <a:rPr lang="en-IN" dirty="0"/>
              <a:t>regarding </a:t>
            </a:r>
            <a:r>
              <a:rPr lang="en-IN" b="1" dirty="0"/>
              <a:t>menstrual hygiene</a:t>
            </a:r>
            <a:r>
              <a:rPr lang="en-IN" dirty="0"/>
              <a:t>, distinguishing preferred and available options, assessing the stress imposed by social expectations and cultural values and clarifying perceived effects on women’s health.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IN" dirty="0"/>
              <a:t>Assess the level of stress, priority and self-perceived effects of </a:t>
            </a:r>
            <a:r>
              <a:rPr lang="en-IN" b="1" dirty="0"/>
              <a:t>limited access to water and sanitary facilities</a:t>
            </a:r>
            <a:r>
              <a:rPr lang="en-IN" dirty="0"/>
              <a:t>, and the extent to which such concerns may lead to </a:t>
            </a:r>
            <a:r>
              <a:rPr lang="en-IN" b="1" dirty="0"/>
              <a:t>coping strategies </a:t>
            </a:r>
            <a:r>
              <a:rPr lang="en-IN" dirty="0"/>
              <a:t>that involve limiting intake of food and liquids.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IN" dirty="0"/>
              <a:t>Determine the </a:t>
            </a:r>
            <a:r>
              <a:rPr lang="en-IN" b="1" dirty="0"/>
              <a:t>availability, functionality and perceived adequacy </a:t>
            </a:r>
            <a:r>
              <a:rPr lang="en-IN" dirty="0"/>
              <a:t>of </a:t>
            </a:r>
            <a:r>
              <a:rPr lang="en-IN" b="1" dirty="0"/>
              <a:t>sanitary infrastructure in local health facilities</a:t>
            </a:r>
            <a:r>
              <a:rPr lang="en-IN" dirty="0"/>
              <a:t>, with particular attention to those facilities providing prenatal and obstetric care. Clarify whether these concerns influence the preference and use of accessible health facilities.</a:t>
            </a:r>
          </a:p>
          <a:p>
            <a:pPr marL="0" indent="0" algn="just">
              <a:buNone/>
            </a:pPr>
            <a:endParaRPr lang="en-IN" dirty="0"/>
          </a:p>
        </p:txBody>
      </p:sp>
      <p:pic>
        <p:nvPicPr>
          <p:cNvPr id="8" name="Picture 2" descr="C:\Users\deschainee\AppData\Local\Microsoft\Windows\Temporary Internet Files\Content.Outlook\4LBPLICB\Share_Logo_MAIN_STRAP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383" y="6032551"/>
            <a:ext cx="2051720" cy="6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7963" y="5956788"/>
            <a:ext cx="792088" cy="79208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54463"/>
            <a:ext cx="1763688" cy="11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6328"/>
            <a:ext cx="1152128" cy="113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04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34082"/>
          </a:xfrm>
        </p:spPr>
        <p:txBody>
          <a:bodyPr>
            <a:noAutofit/>
          </a:bodyPr>
          <a:lstStyle/>
          <a:p>
            <a:r>
              <a:rPr lang="en-IN" sz="3600" b="1" dirty="0" smtClean="0">
                <a:solidFill>
                  <a:schemeClr val="accent6">
                    <a:lumMod val="75000"/>
                  </a:schemeClr>
                </a:solidFill>
              </a:rPr>
              <a:t>Methods</a:t>
            </a:r>
            <a:endParaRPr lang="en-IN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32304399"/>
              </p:ext>
            </p:extLst>
          </p:nvPr>
        </p:nvGraphicFramePr>
        <p:xfrm>
          <a:off x="179512" y="565963"/>
          <a:ext cx="8812591" cy="5135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050"/>
                <a:gridCol w="3211064"/>
                <a:gridCol w="4988477"/>
              </a:tblGrid>
              <a:tr h="381069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 No.</a:t>
                      </a:r>
                      <a:endParaRPr lang="en-IN" sz="18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Research Method</a:t>
                      </a:r>
                      <a:endParaRPr lang="en-IN" sz="18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Sample</a:t>
                      </a:r>
                      <a:endParaRPr lang="en-IN" sz="1800" dirty="0"/>
                    </a:p>
                  </a:txBody>
                  <a:tcPr marL="91434" marR="91434"/>
                </a:tc>
              </a:tr>
              <a:tr h="352547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1. </a:t>
                      </a:r>
                      <a:endParaRPr lang="en-IN" sz="18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Quantitative</a:t>
                      </a:r>
                      <a:r>
                        <a:rPr lang="en-IN" sz="1800" b="1" baseline="0" dirty="0" smtClean="0"/>
                        <a:t> Research 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IN" sz="1800" dirty="0"/>
                    </a:p>
                  </a:txBody>
                  <a:tcPr marL="91434" marR="91434"/>
                </a:tc>
              </a:tr>
              <a:tr h="616958"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aseline="0" dirty="0" smtClean="0"/>
                        <a:t>Survey questionnaire</a:t>
                      </a:r>
                      <a:endParaRPr lang="en-IN" sz="1800" dirty="0" smtClean="0"/>
                    </a:p>
                    <a:p>
                      <a:endParaRPr lang="en-IN" sz="18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IN" sz="1800" dirty="0" smtClean="0"/>
                        <a:t>150 adolescents (13-17 years) 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IN" sz="1800" dirty="0" smtClean="0"/>
                        <a:t>150 adults (18-45 years)</a:t>
                      </a:r>
                    </a:p>
                  </a:txBody>
                  <a:tcPr marL="68576" marR="68576" marT="0" marB="0"/>
                </a:tc>
              </a:tr>
              <a:tr h="616958"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Health facility infrastructure</a:t>
                      </a:r>
                      <a:r>
                        <a:rPr lang="en-IN" sz="1800" baseline="0" dirty="0" smtClean="0"/>
                        <a:t> assessment</a:t>
                      </a:r>
                      <a:endParaRPr lang="en-IN" sz="18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health facilities in the study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area (public as well as private)</a:t>
                      </a:r>
                      <a:endParaRPr lang="en-IN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352547"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2.</a:t>
                      </a:r>
                      <a:endParaRPr lang="en-IN" sz="18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/>
                        <a:t>Qualitative Research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IN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881368"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a.</a:t>
                      </a:r>
                      <a:r>
                        <a:rPr lang="en-IN" sz="1800" baseline="0" dirty="0" smtClean="0"/>
                        <a:t> Focus group discussions</a:t>
                      </a:r>
                      <a:endParaRPr lang="en-IN" sz="18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to 12 Focus Group Discussions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 each of adolescents, young women, older women and seasonal migrant women)</a:t>
                      </a:r>
                      <a:endParaRPr lang="en-IN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34" marR="91434"/>
                </a:tc>
              </a:tr>
              <a:tr h="1145779"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b. Key informant interview</a:t>
                      </a:r>
                      <a:endParaRPr lang="en-IN" sz="18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Key Informants Interview (2 each of Members of Gram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Panchayat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Members of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Panchayat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Samiti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School Teachers, Health Professionals like ASHA, ANM and Medical officers).</a:t>
                      </a:r>
                      <a:endParaRPr lang="en-IN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/>
                </a:tc>
              </a:tr>
              <a:tr h="616958"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c. Free listing</a:t>
                      </a:r>
                      <a:endParaRPr lang="en-IN" sz="18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IN" sz="1800" dirty="0" smtClean="0"/>
                        <a:t>20</a:t>
                      </a:r>
                      <a:r>
                        <a:rPr lang="en-IN" sz="1800" baseline="0" dirty="0" smtClean="0"/>
                        <a:t> </a:t>
                      </a:r>
                      <a:r>
                        <a:rPr lang="en-IN" sz="1800" dirty="0" smtClean="0"/>
                        <a:t>adolescents (13-17 years) 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IN" sz="1800" dirty="0" smtClean="0"/>
                        <a:t>20 adults (18-45 years)</a:t>
                      </a:r>
                    </a:p>
                  </a:txBody>
                  <a:tcPr marL="91434" marR="91434"/>
                </a:tc>
              </a:tr>
            </a:tbl>
          </a:graphicData>
        </a:graphic>
      </p:graphicFrame>
      <p:pic>
        <p:nvPicPr>
          <p:cNvPr id="7" name="Picture 2" descr="C:\Users\deschainee\AppData\Local\Microsoft\Windows\Temporary Internet Files\Content.Outlook\4LBPLICB\Share_Logo_MAIN_STRAP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383" y="6032551"/>
            <a:ext cx="2051720" cy="6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1502" y="6065912"/>
            <a:ext cx="792088" cy="79208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54463"/>
            <a:ext cx="1763688" cy="11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6328"/>
            <a:ext cx="1152128" cy="113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9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0229"/>
          </a:xfrm>
        </p:spPr>
        <p:txBody>
          <a:bodyPr/>
          <a:lstStyle/>
          <a:p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Data analysis: qualitative</a:t>
            </a:r>
            <a:endParaRPr lang="en-IN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C</a:t>
            </a:r>
            <a:r>
              <a:rPr lang="en-IN" dirty="0" smtClean="0"/>
              <a:t>ollected through FGDs, KIIs and Free listing:</a:t>
            </a:r>
          </a:p>
          <a:p>
            <a:r>
              <a:rPr lang="en-IN" dirty="0" smtClean="0"/>
              <a:t>Transcription and translation of recordings</a:t>
            </a:r>
          </a:p>
          <a:p>
            <a:r>
              <a:rPr lang="en-IN" dirty="0"/>
              <a:t>First-level coding</a:t>
            </a:r>
          </a:p>
          <a:p>
            <a:r>
              <a:rPr lang="en-IN" dirty="0" smtClean="0"/>
              <a:t>Analysis using standard qualitative analysis approaches and programmes (e.g. MAXQDA </a:t>
            </a:r>
            <a:r>
              <a:rPr lang="en-IN" dirty="0"/>
              <a:t>or </a:t>
            </a:r>
            <a:r>
              <a:rPr lang="en-IN" dirty="0" err="1" smtClean="0"/>
              <a:t>Altas.ti</a:t>
            </a:r>
            <a:r>
              <a:rPr lang="en-IN" dirty="0" smtClean="0"/>
              <a:t> and </a:t>
            </a:r>
            <a:r>
              <a:rPr lang="en-IN" dirty="0" err="1" smtClean="0"/>
              <a:t>Anthropac</a:t>
            </a:r>
            <a:r>
              <a:rPr lang="en-IN" dirty="0" smtClean="0"/>
              <a:t>) </a:t>
            </a:r>
          </a:p>
          <a:p>
            <a:r>
              <a:rPr lang="en-IN" dirty="0" smtClean="0"/>
              <a:t>Analysis of </a:t>
            </a:r>
            <a:r>
              <a:rPr lang="en-IN" dirty="0"/>
              <a:t>the free listing exercise </a:t>
            </a:r>
            <a:r>
              <a:rPr lang="en-IN" dirty="0" smtClean="0"/>
              <a:t>with </a:t>
            </a:r>
            <a:r>
              <a:rPr lang="en-IN" dirty="0"/>
              <a:t>reference to the cultural domains </a:t>
            </a:r>
            <a:r>
              <a:rPr lang="en-IN" dirty="0" smtClean="0"/>
              <a:t>they refer </a:t>
            </a:r>
            <a:r>
              <a:rPr lang="en-IN" dirty="0"/>
              <a:t>to, including WASH-related and menstruation-related </a:t>
            </a:r>
            <a:r>
              <a:rPr lang="en-IN" dirty="0" smtClean="0"/>
              <a:t>issues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6022111"/>
            <a:ext cx="792088" cy="792088"/>
          </a:xfrm>
          <a:prstGeom prst="rect">
            <a:avLst/>
          </a:prstGeom>
        </p:spPr>
      </p:pic>
      <p:pic>
        <p:nvPicPr>
          <p:cNvPr id="5" name="Picture 2" descr="C:\Users\deschainee\AppData\Local\Microsoft\Windows\Temporary Internet Files\Content.Outlook\4LBPLICB\Share_Logo_MAIN_STRAP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383" y="6032551"/>
            <a:ext cx="2051720" cy="6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54463"/>
            <a:ext cx="1763688" cy="11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6328"/>
            <a:ext cx="1152128" cy="113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90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36"/>
            <a:ext cx="8229600" cy="821593"/>
          </a:xfrm>
        </p:spPr>
        <p:txBody>
          <a:bodyPr/>
          <a:lstStyle/>
          <a:p>
            <a:r>
              <a:rPr lang="en-IN" b="1" dirty="0">
                <a:solidFill>
                  <a:schemeClr val="accent6">
                    <a:lumMod val="75000"/>
                  </a:schemeClr>
                </a:solidFill>
              </a:rPr>
              <a:t>Data analysis: 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quantitative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 smtClean="0"/>
              <a:t>Collected through community </a:t>
            </a:r>
            <a:r>
              <a:rPr lang="en-IN" dirty="0"/>
              <a:t>survey and </a:t>
            </a:r>
            <a:r>
              <a:rPr lang="en-IN" dirty="0" smtClean="0"/>
              <a:t>WASH infrastructure in </a:t>
            </a:r>
            <a:r>
              <a:rPr lang="en-IN" dirty="0"/>
              <a:t>health facilities </a:t>
            </a:r>
            <a:r>
              <a:rPr lang="en-IN" dirty="0" smtClean="0"/>
              <a:t>survey</a:t>
            </a:r>
          </a:p>
          <a:p>
            <a:r>
              <a:rPr lang="en-IN" dirty="0" smtClean="0"/>
              <a:t>Summarizing data </a:t>
            </a:r>
            <a:r>
              <a:rPr lang="en-IN" dirty="0"/>
              <a:t>with standard descriptive statistical measures such </a:t>
            </a:r>
            <a:r>
              <a:rPr lang="en-IN" dirty="0" smtClean="0"/>
              <a:t>as means</a:t>
            </a:r>
            <a:r>
              <a:rPr lang="en-IN" dirty="0"/>
              <a:t>, median and standard deviations. </a:t>
            </a:r>
            <a:endParaRPr lang="en-IN" dirty="0" smtClean="0"/>
          </a:p>
          <a:p>
            <a:r>
              <a:rPr lang="en-IN" dirty="0"/>
              <a:t>S</a:t>
            </a:r>
            <a:r>
              <a:rPr lang="en-IN" dirty="0" smtClean="0"/>
              <a:t>tatistically significant </a:t>
            </a:r>
            <a:r>
              <a:rPr lang="en-IN" dirty="0"/>
              <a:t>associations using standard statistical tests such as Pearson’s chi-square test and </a:t>
            </a:r>
            <a:r>
              <a:rPr lang="en-IN" dirty="0" smtClean="0"/>
              <a:t>t-tests, as </a:t>
            </a:r>
            <a:r>
              <a:rPr lang="en-IN" dirty="0"/>
              <a:t>appropriate. </a:t>
            </a:r>
            <a:endParaRPr lang="en-IN" dirty="0" smtClean="0"/>
          </a:p>
          <a:p>
            <a:r>
              <a:rPr lang="en-IN" dirty="0"/>
              <a:t>M</a:t>
            </a:r>
            <a:r>
              <a:rPr lang="en-IN" dirty="0" smtClean="0"/>
              <a:t>ultivariate </a:t>
            </a:r>
            <a:r>
              <a:rPr lang="en-IN" dirty="0"/>
              <a:t>models to identify the </a:t>
            </a:r>
            <a:r>
              <a:rPr lang="en-IN" dirty="0" smtClean="0"/>
              <a:t>most important </a:t>
            </a:r>
            <a:r>
              <a:rPr lang="en-IN" dirty="0"/>
              <a:t>determinants of certain outcomes while considering known and suspected </a:t>
            </a:r>
            <a:r>
              <a:rPr lang="en-IN" dirty="0" smtClean="0"/>
              <a:t>explanatory and </a:t>
            </a:r>
            <a:r>
              <a:rPr lang="en-IN" dirty="0"/>
              <a:t>confounding variables. </a:t>
            </a:r>
            <a:endParaRPr lang="en-IN" dirty="0" smtClean="0"/>
          </a:p>
          <a:p>
            <a:r>
              <a:rPr lang="en-IN" dirty="0" smtClean="0"/>
              <a:t>Using STATA </a:t>
            </a:r>
            <a:r>
              <a:rPr lang="en-IN" dirty="0"/>
              <a:t>statistical package</a:t>
            </a:r>
          </a:p>
        </p:txBody>
      </p:sp>
    </p:spTree>
    <p:extLst>
      <p:ext uri="{BB962C8B-B14F-4D97-AF65-F5344CB8AC3E}">
        <p14:creationId xmlns:p14="http://schemas.microsoft.com/office/powerpoint/2010/main" xmlns="" val="34128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988"/>
            <a:ext cx="8229600" cy="605700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6">
                    <a:lumMod val="75000"/>
                  </a:schemeClr>
                </a:solidFill>
              </a:rPr>
              <a:t>Work done so far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1117"/>
            <a:ext cx="8229600" cy="5256155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Study </a:t>
            </a:r>
            <a:r>
              <a:rPr lang="en-IN" dirty="0"/>
              <a:t>Inception workshop </a:t>
            </a:r>
            <a:r>
              <a:rPr lang="en-IN" dirty="0" smtClean="0"/>
              <a:t>in September 2013 to </a:t>
            </a:r>
            <a:r>
              <a:rPr lang="en-IN" dirty="0"/>
              <a:t>finalize the </a:t>
            </a:r>
            <a:r>
              <a:rPr lang="en-IN" dirty="0" smtClean="0"/>
              <a:t>protocol and data collection tools</a:t>
            </a:r>
          </a:p>
          <a:p>
            <a:endParaRPr lang="en-IN" dirty="0"/>
          </a:p>
          <a:p>
            <a:r>
              <a:rPr lang="en-IN" dirty="0"/>
              <a:t>Ethics committee </a:t>
            </a:r>
            <a:r>
              <a:rPr lang="en-IN" dirty="0" smtClean="0"/>
              <a:t>approval obtained</a:t>
            </a:r>
          </a:p>
          <a:p>
            <a:pPr lvl="1"/>
            <a:r>
              <a:rPr lang="en-IN" dirty="0" smtClean="0"/>
              <a:t>KEMHRC and </a:t>
            </a:r>
            <a:r>
              <a:rPr lang="en-IN" dirty="0" err="1" smtClean="0"/>
              <a:t>SwissTPH</a:t>
            </a:r>
            <a:endParaRPr lang="en-IN" dirty="0"/>
          </a:p>
          <a:p>
            <a:pPr marL="457200" lvl="1" indent="0">
              <a:buNone/>
            </a:pPr>
            <a:endParaRPr lang="en-IN" dirty="0"/>
          </a:p>
          <a:p>
            <a:r>
              <a:rPr lang="en-IN" dirty="0" smtClean="0"/>
              <a:t>Tool field </a:t>
            </a:r>
            <a:r>
              <a:rPr lang="en-IN" dirty="0"/>
              <a:t>pretesting </a:t>
            </a:r>
            <a:r>
              <a:rPr lang="en-IN" dirty="0" smtClean="0"/>
              <a:t>in </a:t>
            </a:r>
            <a:r>
              <a:rPr lang="en-IN" dirty="0"/>
              <a:t>November </a:t>
            </a:r>
            <a:r>
              <a:rPr lang="en-IN" dirty="0" smtClean="0"/>
              <a:t>2013</a:t>
            </a:r>
          </a:p>
          <a:p>
            <a:endParaRPr lang="en-IN" dirty="0"/>
          </a:p>
          <a:p>
            <a:r>
              <a:rPr lang="en-IN" dirty="0"/>
              <a:t>Training of field team </a:t>
            </a:r>
            <a:r>
              <a:rPr lang="en-IN" dirty="0" smtClean="0"/>
              <a:t>in end </a:t>
            </a:r>
            <a:r>
              <a:rPr lang="en-IN" dirty="0"/>
              <a:t>of November </a:t>
            </a:r>
            <a:r>
              <a:rPr lang="en-IN" dirty="0" smtClean="0"/>
              <a:t>2013</a:t>
            </a:r>
          </a:p>
          <a:p>
            <a:endParaRPr lang="en-IN" dirty="0"/>
          </a:p>
          <a:p>
            <a:r>
              <a:rPr lang="en-IN" dirty="0"/>
              <a:t>Field data collection started </a:t>
            </a:r>
            <a:r>
              <a:rPr lang="en-IN" dirty="0" smtClean="0"/>
              <a:t>2</a:t>
            </a:r>
            <a:r>
              <a:rPr lang="en-IN" baseline="30000" dirty="0" smtClean="0"/>
              <a:t>nd</a:t>
            </a:r>
            <a:r>
              <a:rPr lang="en-IN" dirty="0" smtClean="0"/>
              <a:t> </a:t>
            </a:r>
            <a:r>
              <a:rPr lang="en-IN" dirty="0"/>
              <a:t>December 2013.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pic>
        <p:nvPicPr>
          <p:cNvPr id="4" name="Picture 2" descr="C:\Users\deschainee\AppData\Local\Microsoft\Windows\Temporary Internet Files\Content.Outlook\4LBPLICB\Share_Logo_MAIN_STRAP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383" y="6032551"/>
            <a:ext cx="2051720" cy="6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7963" y="5956788"/>
            <a:ext cx="792088" cy="79208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54463"/>
            <a:ext cx="1763688" cy="11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6328"/>
            <a:ext cx="1152128" cy="113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92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IN" b="1" dirty="0">
                <a:solidFill>
                  <a:schemeClr val="accent6">
                    <a:lumMod val="75000"/>
                  </a:schemeClr>
                </a:solidFill>
              </a:rPr>
              <a:t>Preliminary 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378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IN" b="1" dirty="0" smtClean="0"/>
              <a:t>Observations:</a:t>
            </a:r>
          </a:p>
          <a:p>
            <a:r>
              <a:rPr lang="en-IN" dirty="0" smtClean="0"/>
              <a:t>Migrants and local residents have </a:t>
            </a:r>
            <a:r>
              <a:rPr lang="en-IN" dirty="0"/>
              <a:t>differential access to facilities.</a:t>
            </a:r>
          </a:p>
          <a:p>
            <a:r>
              <a:rPr lang="en-IN" dirty="0"/>
              <a:t>Snake bite is reported in response to </a:t>
            </a:r>
            <a:r>
              <a:rPr lang="en-IN" dirty="0" smtClean="0"/>
              <a:t>questions about violence</a:t>
            </a:r>
            <a:r>
              <a:rPr lang="en-IN" dirty="0"/>
              <a:t>.</a:t>
            </a:r>
            <a:endParaRPr lang="en-IN" dirty="0" smtClean="0"/>
          </a:p>
          <a:p>
            <a:r>
              <a:rPr lang="en-IN" dirty="0" smtClean="0"/>
              <a:t>Generally people do not report violence (could be reality / could be shame)</a:t>
            </a:r>
            <a:endParaRPr lang="en-IN" dirty="0"/>
          </a:p>
          <a:p>
            <a:endParaRPr lang="en-IN" dirty="0"/>
          </a:p>
        </p:txBody>
      </p:sp>
      <p:pic>
        <p:nvPicPr>
          <p:cNvPr id="6" name="Picture 2" descr="C:\Users\deschainee\AppData\Local\Microsoft\Windows\Temporary Internet Files\Content.Outlook\4LBPLICB\Share_Logo_MAIN_STRAP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383" y="6032551"/>
            <a:ext cx="2051720" cy="6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7963" y="5956788"/>
            <a:ext cx="792088" cy="79208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54463"/>
            <a:ext cx="1763688" cy="11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6328"/>
            <a:ext cx="1152128" cy="113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5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schainee\AppData\Local\Microsoft\Windows\Temporary Internet Files\Content.Outlook\4LBPLICB\Share_Logo_MAIN_STRAP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383" y="6032551"/>
            <a:ext cx="2051720" cy="6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7963" y="5956788"/>
            <a:ext cx="792088" cy="792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41" y="-93688"/>
            <a:ext cx="8229600" cy="57036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Quotes: Pretesting- FGD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390059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“We observe </a:t>
            </a:r>
            <a:r>
              <a:rPr lang="en-IN" dirty="0"/>
              <a:t>the restrictions during menstruation and </a:t>
            </a:r>
            <a:r>
              <a:rPr lang="en-IN" dirty="0" smtClean="0"/>
              <a:t>we would want the </a:t>
            </a:r>
            <a:r>
              <a:rPr lang="en-IN" dirty="0"/>
              <a:t>next generation </a:t>
            </a:r>
            <a:r>
              <a:rPr lang="en-IN" dirty="0" smtClean="0"/>
              <a:t>to observe </a:t>
            </a:r>
            <a:r>
              <a:rPr lang="en-IN" dirty="0"/>
              <a:t>the </a:t>
            </a:r>
            <a:r>
              <a:rPr lang="en-IN" dirty="0" smtClean="0"/>
              <a:t>same”.</a:t>
            </a:r>
          </a:p>
          <a:p>
            <a:endParaRPr lang="en-IN" dirty="0"/>
          </a:p>
          <a:p>
            <a:r>
              <a:rPr lang="en-IN" dirty="0" smtClean="0"/>
              <a:t>“The </a:t>
            </a:r>
            <a:r>
              <a:rPr lang="en-IN" dirty="0"/>
              <a:t>Goddess is </a:t>
            </a:r>
            <a:r>
              <a:rPr lang="en-IN" dirty="0" smtClean="0"/>
              <a:t>very </a:t>
            </a:r>
            <a:r>
              <a:rPr lang="en-IN" dirty="0"/>
              <a:t>strict, </a:t>
            </a:r>
            <a:r>
              <a:rPr lang="en-IN" dirty="0" smtClean="0"/>
              <a:t>hence it is important that restrictions are observed during menstruation”</a:t>
            </a:r>
          </a:p>
          <a:p>
            <a:endParaRPr lang="en-IN" dirty="0"/>
          </a:p>
          <a:p>
            <a:r>
              <a:rPr lang="en-IN" dirty="0"/>
              <a:t>“We are </a:t>
            </a:r>
            <a:r>
              <a:rPr lang="en-IN" dirty="0" smtClean="0"/>
              <a:t>migrants, </a:t>
            </a:r>
            <a:r>
              <a:rPr lang="en-IN" dirty="0"/>
              <a:t>so they (the politicians) think that we need only shelter and water but no one thinks about </a:t>
            </a:r>
            <a:r>
              <a:rPr lang="en-IN" dirty="0" smtClean="0"/>
              <a:t>toilets”.</a:t>
            </a:r>
          </a:p>
          <a:p>
            <a:endParaRPr lang="en-IN" dirty="0"/>
          </a:p>
          <a:p>
            <a:r>
              <a:rPr lang="en-IN" dirty="0"/>
              <a:t>“We have everything </a:t>
            </a:r>
            <a:r>
              <a:rPr lang="en-IN" dirty="0" smtClean="0"/>
              <a:t>(toilet facility) </a:t>
            </a:r>
            <a:r>
              <a:rPr lang="en-IN" dirty="0"/>
              <a:t>at home but at public places we need </a:t>
            </a:r>
            <a:r>
              <a:rPr lang="en-IN" dirty="0" smtClean="0"/>
              <a:t>toilets”.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54463"/>
            <a:ext cx="1763688" cy="11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6328"/>
            <a:ext cx="1152128" cy="113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04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schainee\AppData\Local\Microsoft\Windows\Temporary Internet Files\Content.Outlook\4LBPLICB\Share_Logo_MAIN_STRAP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383" y="6032551"/>
            <a:ext cx="2051720" cy="6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7963" y="5956788"/>
            <a:ext cx="792088" cy="792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6">
                    <a:lumMod val="75000"/>
                  </a:schemeClr>
                </a:solidFill>
              </a:rPr>
              <a:t>Quotes: 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Pretesting- KII</a:t>
            </a:r>
            <a:b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IN" sz="2700" b="1" dirty="0" smtClean="0">
                <a:solidFill>
                  <a:schemeClr val="accent6">
                    <a:lumMod val="75000"/>
                  </a:schemeClr>
                </a:solidFill>
              </a:rPr>
              <a:t>(Local body leader)</a:t>
            </a:r>
            <a:endParaRPr lang="en-IN"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“In our village things like this (violence) do not take place but I have heard such incidences from outside”. 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“Funds are insufficient for </a:t>
            </a:r>
            <a:r>
              <a:rPr lang="en-IN" dirty="0"/>
              <a:t>maintaining the toilets at </a:t>
            </a:r>
            <a:r>
              <a:rPr lang="en-IN" dirty="0" smtClean="0"/>
              <a:t>schools and public places”.</a:t>
            </a: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54463"/>
            <a:ext cx="1763688" cy="11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6328"/>
            <a:ext cx="1152128" cy="113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04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schainee\AppData\Local\Microsoft\Windows\Temporary Internet Files\Content.Outlook\4LBPLICB\Share_Logo_MAIN_STRAP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383" y="6032551"/>
            <a:ext cx="2051720" cy="6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7963" y="5956788"/>
            <a:ext cx="792088" cy="792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6">
                    <a:lumMod val="75000"/>
                  </a:schemeClr>
                </a:solidFill>
              </a:rPr>
              <a:t>Expected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17403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IN" sz="6200" dirty="0"/>
              <a:t>A) Locally (in </a:t>
            </a:r>
            <a:r>
              <a:rPr lang="en-IN" sz="6200" dirty="0" err="1"/>
              <a:t>Vadu</a:t>
            </a:r>
            <a:r>
              <a:rPr lang="en-IN" sz="6200" dirty="0"/>
              <a:t>):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6200" dirty="0" smtClean="0"/>
              <a:t>Documentation of stress and unmet needs related to WASH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6200" dirty="0" smtClean="0"/>
              <a:t>Evidence to inform policy, public investments and programmes.</a:t>
            </a:r>
          </a:p>
          <a:p>
            <a:pPr marL="0" indent="0">
              <a:buNone/>
            </a:pPr>
            <a:endParaRPr lang="en-IN" sz="6200" dirty="0" smtClean="0"/>
          </a:p>
          <a:p>
            <a:pPr marL="0" indent="0">
              <a:buNone/>
            </a:pPr>
            <a:endParaRPr lang="en-IN" sz="6200" dirty="0"/>
          </a:p>
          <a:p>
            <a:pPr marL="0" indent="0">
              <a:buNone/>
            </a:pPr>
            <a:r>
              <a:rPr lang="en-IN" sz="6200" dirty="0"/>
              <a:t>B) Nationally (in the framework of the larger SHARE and WSSCC objectives):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6200" dirty="0" smtClean="0"/>
              <a:t>Contribution to national data on demand for WASH and psycho-social effects of current deficits.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6200" dirty="0" smtClean="0"/>
              <a:t>Baseline to benchmark impact of future sanitation and violence-prevention programs</a:t>
            </a:r>
            <a:r>
              <a:rPr lang="en-IN" sz="6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6200" dirty="0" smtClean="0"/>
              <a:t>Identification of factors hindering success </a:t>
            </a:r>
            <a:r>
              <a:rPr lang="en-IN" sz="6200" dirty="0"/>
              <a:t>of existing programs </a:t>
            </a:r>
            <a:r>
              <a:rPr lang="en-IN" sz="6200" dirty="0" smtClean="0"/>
              <a:t>(focus on WASH, menstrual hygiene, utilization of health care facilities and school attendance).</a:t>
            </a:r>
          </a:p>
          <a:p>
            <a:pPr marL="0" indent="0">
              <a:buNone/>
            </a:pPr>
            <a:endParaRPr lang="en-IN" sz="6200" dirty="0" smtClean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sz="6000" b="1" dirty="0">
                <a:solidFill>
                  <a:schemeClr val="accent6">
                    <a:lumMod val="75000"/>
                  </a:schemeClr>
                </a:solidFill>
              </a:rPr>
              <a:t>One-page factsheet </a:t>
            </a:r>
            <a:r>
              <a:rPr lang="en-IN" sz="6000" b="1" dirty="0"/>
              <a:t>and other materials focusing on safe and gender sensitive WASH solutions for scientific </a:t>
            </a:r>
            <a:r>
              <a:rPr lang="en-IN" sz="6000" b="1" dirty="0" smtClean="0"/>
              <a:t>community, local government bodies </a:t>
            </a:r>
            <a:r>
              <a:rPr lang="en-IN" sz="6000" b="1" dirty="0"/>
              <a:t>as well as the study </a:t>
            </a:r>
            <a:r>
              <a:rPr lang="en-IN" sz="6000" b="1" dirty="0" smtClean="0"/>
              <a:t>population</a:t>
            </a:r>
            <a:endParaRPr lang="en-IN" sz="6000" b="1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b="1" dirty="0" smtClean="0"/>
          </a:p>
          <a:p>
            <a:pPr marL="0" indent="0">
              <a:buNone/>
            </a:pPr>
            <a:endParaRPr lang="en-IN" b="1" dirty="0" smtClean="0"/>
          </a:p>
          <a:p>
            <a:pPr marL="0" indent="0">
              <a:buNone/>
            </a:pPr>
            <a:endParaRPr lang="en-IN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54463"/>
            <a:ext cx="1763688" cy="11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6328"/>
            <a:ext cx="1152128" cy="113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04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507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747" y="149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Too few toilets for too many people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0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/>
              <a:t>Indicated failure to apply expertise</a:t>
            </a:r>
          </a:p>
          <a:p>
            <a:r>
              <a:rPr lang="en-GB" sz="2800" dirty="0" smtClean="0"/>
              <a:t>Household coverage with cell phones 59% compared with 47% with toilets (Census 2011)</a:t>
            </a:r>
          </a:p>
          <a:p>
            <a:endParaRPr lang="en-GB" sz="2800" dirty="0" smtClean="0"/>
          </a:p>
          <a:p>
            <a:r>
              <a:rPr lang="en-GB" sz="2800" dirty="0" smtClean="0"/>
              <a:t>Many schools fail to comply with requirements for toilets</a:t>
            </a:r>
          </a:p>
          <a:p>
            <a:endParaRPr lang="en-GB" sz="2800" dirty="0" smtClean="0"/>
          </a:p>
          <a:p>
            <a:r>
              <a:rPr lang="en-GB" sz="2800" dirty="0" smtClean="0"/>
              <a:t>Medical facilities lack adequate sanitation facilities</a:t>
            </a:r>
          </a:p>
          <a:p>
            <a:endParaRPr lang="en-GB" sz="2800" dirty="0" smtClean="0"/>
          </a:p>
          <a:p>
            <a:r>
              <a:rPr lang="en-GB" sz="2800" dirty="0" smtClean="0"/>
              <a:t>Mission Mars landing: contradiction between high-tech capacity and limited attention to basic needs, incl. sanitation</a:t>
            </a:r>
            <a:endParaRPr lang="en-GB" sz="2800" dirty="0"/>
          </a:p>
        </p:txBody>
      </p:sp>
      <p:pic>
        <p:nvPicPr>
          <p:cNvPr id="5" name="Picture 2" descr="C:\Users\deschainee\AppData\Local\Microsoft\Windows\Temporary Internet Files\Content.Outlook\4LBPLICB\Share_Logo_MAIN_STRAP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383" y="6032551"/>
            <a:ext cx="2051720" cy="6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7963" y="5956788"/>
            <a:ext cx="792088" cy="79208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54463"/>
            <a:ext cx="1763688" cy="11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6328"/>
            <a:ext cx="1152128" cy="113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19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Intersectoral</a:t>
            </a:r>
            <a:r>
              <a:rPr lang="en-GB" dirty="0" smtClean="0"/>
              <a:t> </a:t>
            </a: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Social</a:t>
            </a:r>
          </a:p>
          <a:p>
            <a:r>
              <a:rPr lang="en-GB" dirty="0" smtClean="0"/>
              <a:t>Engineering </a:t>
            </a:r>
          </a:p>
          <a:p>
            <a:r>
              <a:rPr lang="en-GB" dirty="0" smtClean="0"/>
              <a:t>Medical</a:t>
            </a:r>
          </a:p>
          <a:p>
            <a:r>
              <a:rPr lang="en-GB" dirty="0" smtClean="0"/>
              <a:t>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846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Gender</a:t>
            </a:r>
          </a:p>
          <a:p>
            <a:r>
              <a:rPr lang="en-GB" dirty="0" smtClean="0"/>
              <a:t>Physical disability and special needs</a:t>
            </a:r>
          </a:p>
          <a:p>
            <a:r>
              <a:rPr lang="en-GB" dirty="0" smtClean="0"/>
              <a:t>Stage of life</a:t>
            </a:r>
          </a:p>
          <a:p>
            <a:r>
              <a:rPr lang="en-GB" dirty="0" smtClean="0"/>
              <a:t>Poverty and capacity to cope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0219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549509370"/>
              </p:ext>
            </p:extLst>
          </p:nvPr>
        </p:nvGraphicFramePr>
        <p:xfrm>
          <a:off x="1019668" y="1021184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Interpreting</a:t>
            </a:r>
            <a:r>
              <a:rPr lang="en-GB" dirty="0" smtClean="0"/>
              <a:t>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limited</a:t>
            </a:r>
            <a:r>
              <a:rPr lang="en-GB" dirty="0" smtClean="0"/>
              <a:t>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opportunities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for sanitation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2518" y="5362182"/>
            <a:ext cx="12961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Morality and purity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44004" y="5362183"/>
            <a:ext cx="14401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Social basis of burden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51173" y="5362181"/>
            <a:ext cx="194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Public health and human rights</a:t>
            </a:r>
            <a:endParaRPr lang="en-GB" b="1" dirty="0"/>
          </a:p>
        </p:txBody>
      </p:sp>
      <p:sp>
        <p:nvSpPr>
          <p:cNvPr id="11" name="Right Arrow 10"/>
          <p:cNvSpPr/>
          <p:nvPr/>
        </p:nvSpPr>
        <p:spPr>
          <a:xfrm>
            <a:off x="2262517" y="6214109"/>
            <a:ext cx="5532871" cy="360040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65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Motivation of research 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and how we use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Advocacy</a:t>
            </a:r>
          </a:p>
          <a:p>
            <a:pPr lvl="1"/>
            <a:r>
              <a:rPr lang="en-GB" dirty="0" smtClean="0"/>
              <a:t>Elaborate problems and need for solutions</a:t>
            </a:r>
          </a:p>
          <a:p>
            <a:pPr lvl="1"/>
            <a:r>
              <a:rPr lang="en-GB" dirty="0" smtClean="0"/>
              <a:t>Budget</a:t>
            </a:r>
          </a:p>
          <a:p>
            <a:pPr lvl="1"/>
            <a:r>
              <a:rPr lang="en-GB" dirty="0" smtClean="0"/>
              <a:t>Specific programme strategy</a:t>
            </a:r>
          </a:p>
          <a:p>
            <a:r>
              <a:rPr lang="en-GB" dirty="0" smtClean="0"/>
              <a:t>Guidance </a:t>
            </a:r>
            <a:endParaRPr lang="en-GB" dirty="0"/>
          </a:p>
          <a:p>
            <a:pPr lvl="1"/>
            <a:r>
              <a:rPr lang="en-GB" dirty="0" smtClean="0"/>
              <a:t>Analysis of problems and ways to mitigate</a:t>
            </a:r>
          </a:p>
          <a:p>
            <a:pPr lvl="1"/>
            <a:r>
              <a:rPr lang="en-GB" dirty="0" smtClean="0"/>
              <a:t>Design of intersectoral solution (e.g., facilities, policies)</a:t>
            </a:r>
          </a:p>
          <a:p>
            <a:pPr lvl="1"/>
            <a:r>
              <a:rPr lang="en-GB" dirty="0" smtClean="0"/>
              <a:t>Specific strategies: implementation and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234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tranfer laptop\Remaining_2\wash\pretesting\photos\IMG_44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eschainee\AppData\Local\Microsoft\Windows\Temporary Internet Files\Content.Outlook\4LBPLICB\Share_Logo_MAIN_STRAP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383" y="6032551"/>
            <a:ext cx="2051720" cy="6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7963" y="5956788"/>
            <a:ext cx="792088" cy="79208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54463"/>
            <a:ext cx="1763688" cy="11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6328"/>
            <a:ext cx="1152128" cy="113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4078" y="3477613"/>
            <a:ext cx="253409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/>
              <a:t>Thank you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xmlns="" val="17409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Well-known and widely reported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159" y="1196752"/>
            <a:ext cx="8172450" cy="446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C:\Users\deschainee\AppData\Local\Microsoft\Windows\Temporary Internet Files\Content.Outlook\4LBPLICB\Share_Logo_MAIN_STRAP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383" y="6032551"/>
            <a:ext cx="2051720" cy="6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7963" y="5956788"/>
            <a:ext cx="792088" cy="79208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54463"/>
            <a:ext cx="1763688" cy="11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6328"/>
            <a:ext cx="1152128" cy="113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85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477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90426"/>
            <a:ext cx="5986272" cy="149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3128"/>
            <a:ext cx="451256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3054" y="3096768"/>
            <a:ext cx="352234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 Hindu, Chennai,</a:t>
            </a:r>
          </a:p>
          <a:p>
            <a:r>
              <a:rPr lang="en-GB" dirty="0" smtClean="0"/>
              <a:t>14 Mar 2013.</a:t>
            </a:r>
          </a:p>
          <a:p>
            <a:endParaRPr lang="en-GB" dirty="0"/>
          </a:p>
          <a:p>
            <a:r>
              <a:rPr lang="en-GB" dirty="0" smtClean="0"/>
              <a:t>See also, </a:t>
            </a:r>
          </a:p>
          <a:p>
            <a:r>
              <a:rPr lang="en-GB" dirty="0" smtClean="0"/>
              <a:t>Chambers R and von </a:t>
            </a:r>
            <a:r>
              <a:rPr lang="en-GB" dirty="0" err="1" smtClean="0"/>
              <a:t>Medeazza</a:t>
            </a:r>
            <a:r>
              <a:rPr lang="en-GB" dirty="0" smtClean="0"/>
              <a:t> G. Sanitation and stunting in India: </a:t>
            </a:r>
            <a:r>
              <a:rPr lang="en-GB" dirty="0" err="1" smtClean="0"/>
              <a:t>undernutrition’s</a:t>
            </a:r>
            <a:r>
              <a:rPr lang="en-GB" dirty="0" smtClean="0"/>
              <a:t> blind spot. Econ Pol Weekly 22 Jun 2013.</a:t>
            </a:r>
            <a:endParaRPr lang="en-GB" dirty="0"/>
          </a:p>
        </p:txBody>
      </p:sp>
      <p:pic>
        <p:nvPicPr>
          <p:cNvPr id="6" name="Picture 2" descr="C:\Users\deschainee\AppData\Local\Microsoft\Windows\Temporary Internet Files\Content.Outlook\4LBPLICB\Share_Logo_MAIN_STRAP_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383" y="6032551"/>
            <a:ext cx="2051720" cy="6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7963" y="5956788"/>
            <a:ext cx="792088" cy="79208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39967"/>
            <a:ext cx="1763688" cy="101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6328"/>
            <a:ext cx="1152128" cy="113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48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Health and Gender-related impact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835"/>
            <a:ext cx="8229600" cy="4464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Health</a:t>
            </a:r>
          </a:p>
          <a:p>
            <a:r>
              <a:rPr lang="en-GB" dirty="0"/>
              <a:t>D</a:t>
            </a:r>
            <a:r>
              <a:rPr lang="en-GB" dirty="0" smtClean="0"/>
              <a:t>iarrheal diseases</a:t>
            </a:r>
          </a:p>
          <a:p>
            <a:r>
              <a:rPr lang="en-GB" dirty="0" smtClean="0"/>
              <a:t>Stunting</a:t>
            </a:r>
          </a:p>
          <a:p>
            <a:r>
              <a:rPr lang="en-GB" dirty="0" smtClean="0"/>
              <a:t>Psychosocial stress from limited (access to) facilities</a:t>
            </a:r>
          </a:p>
          <a:p>
            <a:pPr marL="0" indent="0">
              <a:buNone/>
            </a:pPr>
            <a:r>
              <a:rPr lang="en-GB" b="1" dirty="0" smtClean="0"/>
              <a:t>Gender-related</a:t>
            </a:r>
          </a:p>
          <a:p>
            <a:r>
              <a:rPr lang="en-GB" dirty="0" smtClean="0"/>
              <a:t>Vulnerability to violence and victimization</a:t>
            </a:r>
          </a:p>
          <a:p>
            <a:r>
              <a:rPr lang="en-GB" dirty="0" smtClean="0"/>
              <a:t>Cultural meaning and social restrictions of menstruation</a:t>
            </a:r>
          </a:p>
          <a:p>
            <a:r>
              <a:rPr lang="en-GB" dirty="0" smtClean="0"/>
              <a:t>Burden of culturally mandated modesty</a:t>
            </a:r>
          </a:p>
        </p:txBody>
      </p:sp>
      <p:pic>
        <p:nvPicPr>
          <p:cNvPr id="4" name="Picture 2" descr="C:\Users\deschainee\AppData\Local\Microsoft\Windows\Temporary Internet Files\Content.Outlook\4LBPLICB\Share_Logo_MAIN_STRAP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383" y="6032551"/>
            <a:ext cx="2051720" cy="6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7963" y="5956788"/>
            <a:ext cx="792088" cy="79208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54463"/>
            <a:ext cx="1763688" cy="11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6328"/>
            <a:ext cx="1152128" cy="113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16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Coping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700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Problematic</a:t>
            </a:r>
          </a:p>
          <a:p>
            <a:r>
              <a:rPr lang="en-GB" dirty="0" smtClean="0"/>
              <a:t>Avoiding hydration and solid foods</a:t>
            </a:r>
          </a:p>
          <a:p>
            <a:r>
              <a:rPr lang="en-GB" dirty="0" smtClean="0"/>
              <a:t>Acceptance of unacceptable status quo</a:t>
            </a:r>
          </a:p>
          <a:p>
            <a:pPr marL="0" indent="0">
              <a:buNone/>
            </a:pPr>
            <a:r>
              <a:rPr lang="en-GB" b="1" dirty="0" smtClean="0"/>
              <a:t>Constructive</a:t>
            </a:r>
          </a:p>
          <a:p>
            <a:r>
              <a:rPr lang="en-GB" dirty="0" smtClean="0"/>
              <a:t>Clarify the nature and extent of community-perceived burden</a:t>
            </a:r>
          </a:p>
          <a:p>
            <a:r>
              <a:rPr lang="en-GB" dirty="0" smtClean="0"/>
              <a:t>Replace victim blame and shame with social change</a:t>
            </a:r>
          </a:p>
          <a:p>
            <a:r>
              <a:rPr lang="en-GB" dirty="0"/>
              <a:t>Advocacy and </a:t>
            </a:r>
            <a:r>
              <a:rPr lang="en-GB" dirty="0" smtClean="0"/>
              <a:t>support</a:t>
            </a:r>
            <a:endParaRPr lang="en-GB" dirty="0"/>
          </a:p>
        </p:txBody>
      </p:sp>
      <p:pic>
        <p:nvPicPr>
          <p:cNvPr id="4" name="Picture 2" descr="C:\Users\deschainee\AppData\Local\Microsoft\Windows\Temporary Internet Files\Content.Outlook\4LBPLICB\Share_Logo_MAIN_STRAP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383" y="6032551"/>
            <a:ext cx="2051720" cy="6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7963" y="5956788"/>
            <a:ext cx="792088" cy="79208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54463"/>
            <a:ext cx="1763688" cy="11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6328"/>
            <a:ext cx="1152128" cy="113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86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IN" sz="3100" b="1" dirty="0" smtClean="0"/>
              <a:t>Request </a:t>
            </a:r>
            <a:r>
              <a:rPr lang="en-IN" sz="3100" b="1" dirty="0"/>
              <a:t>for Proposals </a:t>
            </a:r>
            <a:r>
              <a:rPr lang="en-IN" sz="3100" dirty="0" smtClean="0"/>
              <a:t>: </a:t>
            </a:r>
            <a:r>
              <a:rPr lang="en-IN" sz="3100" b="1" dirty="0" smtClean="0"/>
              <a:t>The </a:t>
            </a:r>
            <a:r>
              <a:rPr lang="en-IN" sz="3100" b="1" dirty="0"/>
              <a:t>effects of poor sanitation on women and girls in India </a:t>
            </a:r>
            <a:endParaRPr lang="en-IN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4775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Response </a:t>
            </a:r>
          </a:p>
          <a:p>
            <a:pPr marL="0" indent="0">
              <a:buNone/>
            </a:pPr>
            <a:r>
              <a:rPr lang="en-IN" i="1" dirty="0" smtClean="0">
                <a:solidFill>
                  <a:schemeClr val="accent6">
                    <a:lumMod val="75000"/>
                  </a:schemeClr>
                </a:solidFill>
              </a:rPr>
              <a:t>Collaboration between</a:t>
            </a:r>
            <a:r>
              <a:rPr lang="en-IN" b="1" dirty="0" smtClean="0"/>
              <a:t>:</a:t>
            </a:r>
          </a:p>
          <a:p>
            <a:pPr marL="0" indent="0">
              <a:buNone/>
            </a:pPr>
            <a:r>
              <a:rPr lang="en-IN" dirty="0" smtClean="0"/>
              <a:t>KEM Hospital Research Centre Pune’s field site </a:t>
            </a:r>
            <a:r>
              <a:rPr lang="en-IN" dirty="0" err="1" smtClean="0"/>
              <a:t>Vadu</a:t>
            </a:r>
            <a:r>
              <a:rPr lang="en-IN" dirty="0" smtClean="0"/>
              <a:t> Rural Health Program in India (</a:t>
            </a:r>
            <a:r>
              <a:rPr lang="en-IN" b="1" dirty="0" smtClean="0"/>
              <a:t>KEMHRC</a:t>
            </a:r>
            <a:r>
              <a:rPr lang="en-IN" dirty="0" smtClean="0"/>
              <a:t>)</a:t>
            </a:r>
          </a:p>
          <a:p>
            <a:pPr marL="0" indent="0" algn="ctr">
              <a:buNone/>
            </a:pPr>
            <a:r>
              <a:rPr lang="en-IN" dirty="0" smtClean="0"/>
              <a:t>and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Swiss Tropical and Public Health Institute, Basel, Switzerland (</a:t>
            </a:r>
            <a:r>
              <a:rPr lang="en-IN" b="1" dirty="0" smtClean="0"/>
              <a:t>Swiss TPH</a:t>
            </a:r>
            <a:r>
              <a:rPr lang="en-IN" dirty="0" smtClean="0"/>
              <a:t>) </a:t>
            </a: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2" descr="C:\Users\deschainee\AppData\Local\Microsoft\Windows\Temporary Internet Files\Content.Outlook\4LBPLICB\Share_Logo_MAIN_STRAP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383" y="6032551"/>
            <a:ext cx="2051720" cy="6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7963" y="5956788"/>
            <a:ext cx="792088" cy="79208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54463"/>
            <a:ext cx="1763688" cy="11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6328"/>
            <a:ext cx="1152128" cy="113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4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8F94B-99E3-4300-B99D-DE3D1A06FCA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E:\Vadu\maps\maps_for_website\vadu_hdss_map_v2_20131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7104"/>
            <a:ext cx="6408712" cy="622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42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Conceptual framework of research plan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3158260"/>
              </p:ext>
            </p:extLst>
          </p:nvPr>
        </p:nvGraphicFramePr>
        <p:xfrm>
          <a:off x="467544" y="980728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6175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1136</Words>
  <Application>Microsoft Office PowerPoint</Application>
  <PresentationFormat>On-screen Show (4:3)</PresentationFormat>
  <Paragraphs>179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  Women, WASH and Health in Rural Pune District Identifying stress and unmet needs  </vt:lpstr>
      <vt:lpstr>Too few toilets for too many people</vt:lpstr>
      <vt:lpstr>Well-known and widely reported</vt:lpstr>
      <vt:lpstr>Slide 4</vt:lpstr>
      <vt:lpstr>Health and Gender-related impact</vt:lpstr>
      <vt:lpstr>Coping</vt:lpstr>
      <vt:lpstr>Request for Proposals : The effects of poor sanitation on women and girls in India </vt:lpstr>
      <vt:lpstr>Slide 8</vt:lpstr>
      <vt:lpstr>Conceptual framework of research plan</vt:lpstr>
      <vt:lpstr>Aims</vt:lpstr>
      <vt:lpstr>Methods</vt:lpstr>
      <vt:lpstr>Data analysis: qualitative</vt:lpstr>
      <vt:lpstr>Data analysis: quantitative</vt:lpstr>
      <vt:lpstr>Work done so far</vt:lpstr>
      <vt:lpstr>Preliminary experiences</vt:lpstr>
      <vt:lpstr>Quotes: Pretesting- FGD</vt:lpstr>
      <vt:lpstr>Quotes: Pretesting- KII (Local body leader)</vt:lpstr>
      <vt:lpstr>Expected impact</vt:lpstr>
      <vt:lpstr>Slide 19</vt:lpstr>
      <vt:lpstr>Intersectoral collaboration</vt:lpstr>
      <vt:lpstr>Vulnerabilities</vt:lpstr>
      <vt:lpstr>Interpreting limited opportunities  for sanitation</vt:lpstr>
      <vt:lpstr>Motivation of research  and how we use evidence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Deschaine</dc:creator>
  <cp:lastModifiedBy>Joanna EstevesMills</cp:lastModifiedBy>
  <cp:revision>56</cp:revision>
  <dcterms:created xsi:type="dcterms:W3CDTF">2013-11-25T10:48:32Z</dcterms:created>
  <dcterms:modified xsi:type="dcterms:W3CDTF">2013-12-16T14:53:38Z</dcterms:modified>
</cp:coreProperties>
</file>